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8"/>
  </p:notesMasterIdLst>
  <p:handoutMasterIdLst>
    <p:handoutMasterId r:id="rId169"/>
  </p:handoutMasterIdLst>
  <p:sldIdLst>
    <p:sldId id="1047" r:id="rId2"/>
    <p:sldId id="256" r:id="rId3"/>
    <p:sldId id="1117" r:id="rId4"/>
    <p:sldId id="1787" r:id="rId5"/>
    <p:sldId id="1108" r:id="rId6"/>
    <p:sldId id="1790" r:id="rId7"/>
    <p:sldId id="1791" r:id="rId8"/>
    <p:sldId id="1109" r:id="rId9"/>
    <p:sldId id="1110" r:id="rId10"/>
    <p:sldId id="1111" r:id="rId11"/>
    <p:sldId id="454" r:id="rId12"/>
    <p:sldId id="1793" r:id="rId13"/>
    <p:sldId id="1048" r:id="rId14"/>
    <p:sldId id="1049" r:id="rId15"/>
    <p:sldId id="1050" r:id="rId16"/>
    <p:sldId id="1051" r:id="rId17"/>
    <p:sldId id="1052" r:id="rId18"/>
    <p:sldId id="1053" r:id="rId19"/>
    <p:sldId id="1054" r:id="rId20"/>
    <p:sldId id="1055" r:id="rId21"/>
    <p:sldId id="1056" r:id="rId22"/>
    <p:sldId id="1057" r:id="rId23"/>
    <p:sldId id="1058" r:id="rId24"/>
    <p:sldId id="1059" r:id="rId25"/>
    <p:sldId id="1796" r:id="rId26"/>
    <p:sldId id="1797" r:id="rId27"/>
    <p:sldId id="1060" r:id="rId28"/>
    <p:sldId id="1061" r:id="rId29"/>
    <p:sldId id="1062" r:id="rId30"/>
    <p:sldId id="1063" r:id="rId31"/>
    <p:sldId id="1064" r:id="rId32"/>
    <p:sldId id="1065" r:id="rId33"/>
    <p:sldId id="1066" r:id="rId34"/>
    <p:sldId id="1067" r:id="rId35"/>
    <p:sldId id="1068" r:id="rId36"/>
    <p:sldId id="1069" r:id="rId37"/>
    <p:sldId id="1070" r:id="rId38"/>
    <p:sldId id="1071" r:id="rId39"/>
    <p:sldId id="1072" r:id="rId40"/>
    <p:sldId id="1073" r:id="rId41"/>
    <p:sldId id="1074" r:id="rId42"/>
    <p:sldId id="1075" r:id="rId43"/>
    <p:sldId id="1076" r:id="rId44"/>
    <p:sldId id="1077" r:id="rId45"/>
    <p:sldId id="1078" r:id="rId46"/>
    <p:sldId id="1788" r:id="rId47"/>
    <p:sldId id="1798" r:id="rId48"/>
    <p:sldId id="1794" r:id="rId49"/>
    <p:sldId id="1114" r:id="rId50"/>
    <p:sldId id="1115" r:id="rId51"/>
    <p:sldId id="1795" r:id="rId52"/>
    <p:sldId id="1079" r:id="rId53"/>
    <p:sldId id="1080" r:id="rId54"/>
    <p:sldId id="1081" r:id="rId55"/>
    <p:sldId id="1082"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789" r:id="rId73"/>
    <p:sldId id="1799" r:id="rId74"/>
    <p:sldId id="1099" r:id="rId75"/>
    <p:sldId id="1100" r:id="rId76"/>
    <p:sldId id="1102" r:id="rId77"/>
    <p:sldId id="1801" r:id="rId78"/>
    <p:sldId id="1802" r:id="rId79"/>
    <p:sldId id="1800" r:id="rId80"/>
    <p:sldId id="1104" r:id="rId81"/>
    <p:sldId id="1105" r:id="rId82"/>
    <p:sldId id="1106" r:id="rId83"/>
    <p:sldId id="1107" r:id="rId84"/>
    <p:sldId id="1804" r:id="rId85"/>
    <p:sldId id="1805" r:id="rId86"/>
    <p:sldId id="1806" r:id="rId87"/>
    <p:sldId id="1116" r:id="rId88"/>
    <p:sldId id="1807" r:id="rId89"/>
    <p:sldId id="1118" r:id="rId90"/>
    <p:sldId id="1815" r:id="rId91"/>
    <p:sldId id="1792" r:id="rId92"/>
    <p:sldId id="1816" r:id="rId93"/>
    <p:sldId id="1817" r:id="rId94"/>
    <p:sldId id="1818" r:id="rId95"/>
    <p:sldId id="1819" r:id="rId96"/>
    <p:sldId id="1820" r:id="rId97"/>
    <p:sldId id="1821" r:id="rId98"/>
    <p:sldId id="1822" r:id="rId99"/>
    <p:sldId id="1823" r:id="rId100"/>
    <p:sldId id="1824" r:id="rId101"/>
    <p:sldId id="1825" r:id="rId102"/>
    <p:sldId id="1826" r:id="rId103"/>
    <p:sldId id="1803" r:id="rId104"/>
    <p:sldId id="1827" r:id="rId105"/>
    <p:sldId id="1828" r:id="rId106"/>
    <p:sldId id="1829" r:id="rId107"/>
    <p:sldId id="1830" r:id="rId108"/>
    <p:sldId id="1831" r:id="rId109"/>
    <p:sldId id="1124" r:id="rId110"/>
    <p:sldId id="1832" r:id="rId111"/>
    <p:sldId id="1175" r:id="rId112"/>
    <p:sldId id="1125" r:id="rId113"/>
    <p:sldId id="1181" r:id="rId114"/>
    <p:sldId id="1833" r:id="rId115"/>
    <p:sldId id="1182" r:id="rId116"/>
    <p:sldId id="1183" r:id="rId117"/>
    <p:sldId id="1184" r:id="rId118"/>
    <p:sldId id="1126" r:id="rId119"/>
    <p:sldId id="1127" r:id="rId120"/>
    <p:sldId id="1834" r:id="rId121"/>
    <p:sldId id="1128" r:id="rId122"/>
    <p:sldId id="1129" r:id="rId123"/>
    <p:sldId id="1130" r:id="rId124"/>
    <p:sldId id="1131" r:id="rId125"/>
    <p:sldId id="1835" r:id="rId126"/>
    <p:sldId id="1132" r:id="rId127"/>
    <p:sldId id="1133" r:id="rId128"/>
    <p:sldId id="1134" r:id="rId129"/>
    <p:sldId id="1135" r:id="rId130"/>
    <p:sldId id="1136" r:id="rId131"/>
    <p:sldId id="1137" r:id="rId132"/>
    <p:sldId id="1138" r:id="rId133"/>
    <p:sldId id="1139" r:id="rId134"/>
    <p:sldId id="1140" r:id="rId135"/>
    <p:sldId id="1141" r:id="rId136"/>
    <p:sldId id="1142" r:id="rId137"/>
    <p:sldId id="1143" r:id="rId138"/>
    <p:sldId id="1144" r:id="rId139"/>
    <p:sldId id="1145" r:id="rId140"/>
    <p:sldId id="1146" r:id="rId141"/>
    <p:sldId id="1147" r:id="rId142"/>
    <p:sldId id="1148" r:id="rId143"/>
    <p:sldId id="1149" r:id="rId144"/>
    <p:sldId id="1150" r:id="rId145"/>
    <p:sldId id="1151" r:id="rId146"/>
    <p:sldId id="1152" r:id="rId147"/>
    <p:sldId id="1153" r:id="rId148"/>
    <p:sldId id="1155" r:id="rId149"/>
    <p:sldId id="1185" r:id="rId150"/>
    <p:sldId id="1186" r:id="rId151"/>
    <p:sldId id="1187" r:id="rId152"/>
    <p:sldId id="1188" r:id="rId153"/>
    <p:sldId id="1189" r:id="rId154"/>
    <p:sldId id="1190" r:id="rId155"/>
    <p:sldId id="1191" r:id="rId156"/>
    <p:sldId id="1192" r:id="rId157"/>
    <p:sldId id="1193" r:id="rId158"/>
    <p:sldId id="1194" r:id="rId159"/>
    <p:sldId id="1195" r:id="rId160"/>
    <p:sldId id="1156" r:id="rId161"/>
    <p:sldId id="1157" r:id="rId162"/>
    <p:sldId id="1158" r:id="rId163"/>
    <p:sldId id="1159" r:id="rId164"/>
    <p:sldId id="1160" r:id="rId165"/>
    <p:sldId id="1161" r:id="rId166"/>
    <p:sldId id="1836" r:id="rId1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6pPr>
    <a:lvl7pPr marL="27432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7pPr>
    <a:lvl8pPr marL="32004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8pPr>
    <a:lvl9pPr marL="36576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9pPr>
  </p:defaultTextStyle>
  <p:extLst>
    <p:ext uri="{EFAFB233-063F-42B5-8137-9DF3F51BA10A}">
      <p15:sldGuideLst xmlns:p15="http://schemas.microsoft.com/office/powerpoint/2012/main">
        <p15:guide id="1" orient="horz" pos="220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6" autoAdjust="0"/>
    <p:restoredTop sz="96218" autoAdjust="0"/>
  </p:normalViewPr>
  <p:slideViewPr>
    <p:cSldViewPr showGuides="1">
      <p:cViewPr varScale="1">
        <p:scale>
          <a:sx n="123" d="100"/>
          <a:sy n="123" d="100"/>
        </p:scale>
        <p:origin x="216" y="216"/>
      </p:cViewPr>
      <p:guideLst>
        <p:guide orient="horz" pos="220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69A705-FC3B-4DFC-989B-BECABF95D219}" type="datetimeFigureOut">
              <a:rPr lang="en-US" smtClean="0"/>
              <a:t>11/30/25</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6D03CB-2258-4077-A200-B3E7421C06E4}" type="slidenum">
              <a:rPr lang="en-US" smtClean="0"/>
              <a:t>‹#›</a:t>
            </a:fld>
            <a:endParaRPr lang="en-US"/>
          </a:p>
        </p:txBody>
      </p:sp>
    </p:spTree>
    <p:extLst>
      <p:ext uri="{BB962C8B-B14F-4D97-AF65-F5344CB8AC3E}">
        <p14:creationId xmlns:p14="http://schemas.microsoft.com/office/powerpoint/2010/main" val="261765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7020304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702030404030204" pitchFamily="34" charset="0"/>
              </a:defRPr>
            </a:lvl1pPr>
          </a:lstStyle>
          <a:p>
            <a:pPr>
              <a:defRPr/>
            </a:pPr>
            <a:fld id="{683E5292-C197-4B29-8ABD-C7AEB5E0B154}" type="datetimeFigureOut">
              <a:rPr lang="en-US" altLang="zh-CN"/>
              <a:t>11/30/25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7020304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702030404030204" pitchFamily="34" charset="0"/>
              </a:defRPr>
            </a:lvl1pPr>
          </a:lstStyle>
          <a:p>
            <a:pPr>
              <a:defRPr/>
            </a:pPr>
            <a:fld id="{B4C119E0-CEE4-4FF8-83B2-DC856A2C17C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2BDED007-AD89-499A-9A50-C7FA74AF8791}" type="slidenum">
              <a:rPr lang="en-CA" altLang="en-US" sz="1200"/>
              <a:pPr eaLnBrk="1" hangingPunct="1"/>
              <a:t>87</a:t>
            </a:fld>
            <a:endParaRPr lang="en-CA" altLang="en-US" sz="1200"/>
          </a:p>
        </p:txBody>
      </p:sp>
    </p:spTree>
    <p:extLst>
      <p:ext uri="{BB962C8B-B14F-4D97-AF65-F5344CB8AC3E}">
        <p14:creationId xmlns:p14="http://schemas.microsoft.com/office/powerpoint/2010/main" val="985884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A08907B1-2AE2-421F-BF52-F9EAE712298E}" type="slidenum">
              <a:rPr lang="en-CA" altLang="en-US" sz="1200"/>
              <a:pPr eaLnBrk="1" hangingPunct="1"/>
              <a:t>88</a:t>
            </a:fld>
            <a:endParaRPr lang="en-CA" altLang="en-US" sz="1200"/>
          </a:p>
        </p:txBody>
      </p:sp>
    </p:spTree>
    <p:extLst>
      <p:ext uri="{BB962C8B-B14F-4D97-AF65-F5344CB8AC3E}">
        <p14:creationId xmlns:p14="http://schemas.microsoft.com/office/powerpoint/2010/main" val="13438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5B425C85-FFF0-4AF3-A10D-1003BF540C17}" type="slidenum">
              <a:rPr lang="en-CA" altLang="en-US" sz="1200"/>
              <a:pPr eaLnBrk="1" hangingPunct="1"/>
              <a:t>89</a:t>
            </a:fld>
            <a:endParaRPr lang="en-CA" altLang="en-US" sz="1200"/>
          </a:p>
        </p:txBody>
      </p:sp>
    </p:spTree>
    <p:extLst>
      <p:ext uri="{BB962C8B-B14F-4D97-AF65-F5344CB8AC3E}">
        <p14:creationId xmlns:p14="http://schemas.microsoft.com/office/powerpoint/2010/main" val="163538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F5EA-F530-F8FA-8C83-FF7E89C592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501FFB-C9A3-C05B-4BFA-65AAF1CD636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9265C7C-C083-ED02-BADC-7DA77CF7355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9973921-91E5-C947-7D44-F22BE4CC7BEA}"/>
              </a:ext>
            </a:extLst>
          </p:cNvPr>
          <p:cNvSpPr>
            <a:spLocks noGrp="1"/>
          </p:cNvSpPr>
          <p:nvPr>
            <p:ph type="sldNum" sz="quarter" idx="10"/>
          </p:nvPr>
        </p:nvSpPr>
        <p:spPr/>
        <p:txBody>
          <a:bodyPr/>
          <a:lstStyle/>
          <a:p>
            <a:pPr>
              <a:defRPr/>
            </a:pPr>
            <a:fld id="{B4C119E0-CEE4-4FF8-83B2-DC856A2C17CC}" type="slidenum">
              <a:rPr lang="en-US" altLang="zh-CN" smtClean="0"/>
              <a:t>106</a:t>
            </a:fld>
            <a:endParaRPr lang="en-US" altLang="zh-CN"/>
          </a:p>
        </p:txBody>
      </p:sp>
    </p:spTree>
    <p:extLst>
      <p:ext uri="{BB962C8B-B14F-4D97-AF65-F5344CB8AC3E}">
        <p14:creationId xmlns:p14="http://schemas.microsoft.com/office/powerpoint/2010/main" val="1876894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406D1-7D94-9999-A70A-1E90A2A828BB}"/>
            </a:ext>
          </a:extLst>
        </p:cNvPr>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642871B-05E4-9109-A6DA-537C660D28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916DA5CF-43AF-17D3-9DC0-8D50DA3268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 altLang="zh-CN" b="0" i="0" dirty="0">
                <a:effectLst/>
                <a:latin typeface="D-DINExp"/>
              </a:rPr>
              <a:t>In mathematics, particularly in topology and geometry, intrinsic space can be understood as the study of spaces based on their internal structure and properties, such as distances and angles, without reference to an external coordinate system. </a:t>
            </a:r>
            <a:r>
              <a:rPr lang="en" altLang="zh-CN" b="0" i="0">
                <a:effectLst/>
                <a:latin typeface="D-DINExp"/>
              </a:rPr>
              <a:t>For example, the intrinsic geometry of a surface can be studied using concepts like curvature and geodesics, which describe how the surface behaves internally.</a:t>
            </a:r>
            <a:endParaRPr lang="en-CA" altLang="en-US"/>
          </a:p>
        </p:txBody>
      </p:sp>
      <p:sp>
        <p:nvSpPr>
          <p:cNvPr id="57348" name="Slide Number Placeholder 3">
            <a:extLst>
              <a:ext uri="{FF2B5EF4-FFF2-40B4-BE49-F238E27FC236}">
                <a16:creationId xmlns:a16="http://schemas.microsoft.com/office/drawing/2014/main" id="{BDA516C5-46CB-8F9B-C887-9E4D1C39CB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3E2B493-40C7-463C-AB1E-E97FEE2410D4}" type="slidenum">
              <a:rPr lang="en-CA" altLang="en-US" sz="1200"/>
              <a:pPr eaLnBrk="1" hangingPunct="1"/>
              <a:t>107</a:t>
            </a:fld>
            <a:endParaRPr lang="en-CA" altLang="en-US" sz="1200"/>
          </a:p>
        </p:txBody>
      </p:sp>
    </p:spTree>
    <p:extLst>
      <p:ext uri="{BB962C8B-B14F-4D97-AF65-F5344CB8AC3E}">
        <p14:creationId xmlns:p14="http://schemas.microsoft.com/office/powerpoint/2010/main" val="36477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034D3918-27FB-4248-8B98-597C2737BDFA}" type="slidenum">
              <a:rPr lang="en-CA" altLang="en-US" sz="1200"/>
              <a:pPr eaLnBrk="1" hangingPunct="1"/>
              <a:t>109</a:t>
            </a:fld>
            <a:endParaRPr lang="en-CA" altLang="en-US" sz="1200"/>
          </a:p>
        </p:txBody>
      </p:sp>
    </p:spTree>
    <p:extLst>
      <p:ext uri="{BB962C8B-B14F-4D97-AF65-F5344CB8AC3E}">
        <p14:creationId xmlns:p14="http://schemas.microsoft.com/office/powerpoint/2010/main" val="134191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B88C5525-4DEE-4E6A-AC83-1F83784E920A}" type="slidenum">
              <a:rPr lang="en-CA" altLang="en-US" sz="1200"/>
              <a:pPr eaLnBrk="1" hangingPunct="1"/>
              <a:t>112</a:t>
            </a:fld>
            <a:endParaRPr lang="en-CA" altLang="en-US" sz="1200"/>
          </a:p>
        </p:txBody>
      </p:sp>
    </p:spTree>
    <p:extLst>
      <p:ext uri="{BB962C8B-B14F-4D97-AF65-F5344CB8AC3E}">
        <p14:creationId xmlns:p14="http://schemas.microsoft.com/office/powerpoint/2010/main" val="402993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0BD8F148-FA97-433C-A72B-797653F1C732}" type="slidenum">
              <a:rPr lang="en-CA" altLang="en-US" sz="1200"/>
              <a:pPr eaLnBrk="1" hangingPunct="1"/>
              <a:t>118</a:t>
            </a:fld>
            <a:endParaRPr lang="en-CA" altLang="en-US" sz="1200"/>
          </a:p>
        </p:txBody>
      </p:sp>
    </p:spTree>
    <p:extLst>
      <p:ext uri="{BB962C8B-B14F-4D97-AF65-F5344CB8AC3E}">
        <p14:creationId xmlns:p14="http://schemas.microsoft.com/office/powerpoint/2010/main" val="215574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FF36B5E-E22F-4154-A384-B7ED3452DAB8}" type="slidenum">
              <a:rPr lang="en-CA" altLang="en-US" sz="1200"/>
              <a:pPr eaLnBrk="1" hangingPunct="1"/>
              <a:t>119</a:t>
            </a:fld>
            <a:endParaRPr lang="en-CA" altLang="en-US" sz="1200"/>
          </a:p>
        </p:txBody>
      </p:sp>
    </p:spTree>
    <p:extLst>
      <p:ext uri="{BB962C8B-B14F-4D97-AF65-F5344CB8AC3E}">
        <p14:creationId xmlns:p14="http://schemas.microsoft.com/office/powerpoint/2010/main" val="2220998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FEF61-01FD-5F2C-0C16-FF8A46272E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9B5A34-9FD0-1017-83BC-A1F96A8F9FD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D1416F3-8B31-E10D-7213-7D9333DDA78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9B8059-B8AE-8EEC-FB01-FCA8007526F2}"/>
              </a:ext>
            </a:extLst>
          </p:cNvPr>
          <p:cNvSpPr>
            <a:spLocks noGrp="1"/>
          </p:cNvSpPr>
          <p:nvPr>
            <p:ph type="sldNum" sz="quarter" idx="10"/>
          </p:nvPr>
        </p:nvSpPr>
        <p:spPr/>
        <p:txBody>
          <a:bodyPr/>
          <a:lstStyle/>
          <a:p>
            <a:pPr>
              <a:defRPr/>
            </a:pPr>
            <a:fld id="{B4C119E0-CEE4-4FF8-83B2-DC856A2C17CC}" type="slidenum">
              <a:rPr lang="en-US" altLang="zh-CN" smtClean="0"/>
              <a:t>120</a:t>
            </a:fld>
            <a:endParaRPr lang="en-US" altLang="zh-CN"/>
          </a:p>
        </p:txBody>
      </p:sp>
    </p:spTree>
    <p:extLst>
      <p:ext uri="{BB962C8B-B14F-4D97-AF65-F5344CB8AC3E}">
        <p14:creationId xmlns:p14="http://schemas.microsoft.com/office/powerpoint/2010/main" val="144096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F381AEB4-3AAE-4F04-9EB3-CE4B76130016}" type="slidenum">
              <a:rPr lang="en-CA" altLang="en-US" sz="1200"/>
              <a:pPr eaLnBrk="1" hangingPunct="1"/>
              <a:t>121</a:t>
            </a:fld>
            <a:endParaRPr lang="en-CA" altLang="en-US" sz="1200"/>
          </a:p>
        </p:txBody>
      </p:sp>
    </p:spTree>
    <p:extLst>
      <p:ext uri="{BB962C8B-B14F-4D97-AF65-F5344CB8AC3E}">
        <p14:creationId xmlns:p14="http://schemas.microsoft.com/office/powerpoint/2010/main" val="400466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726B0BD8-86C3-4A8D-A539-840D4ADA53DE}" type="slidenum">
              <a:rPr lang="en-CA" altLang="en-US" sz="1200"/>
              <a:pPr eaLnBrk="1" hangingPunct="1"/>
              <a:t>122</a:t>
            </a:fld>
            <a:endParaRPr lang="en-CA" altLang="en-US" sz="1200"/>
          </a:p>
        </p:txBody>
      </p:sp>
    </p:spTree>
    <p:extLst>
      <p:ext uri="{BB962C8B-B14F-4D97-AF65-F5344CB8AC3E}">
        <p14:creationId xmlns:p14="http://schemas.microsoft.com/office/powerpoint/2010/main" val="125509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E708CD0-92EA-4AEE-869E-D2E80708A277}" type="slidenum">
              <a:rPr lang="en-CA" altLang="en-US" sz="1200"/>
              <a:pPr eaLnBrk="1" hangingPunct="1"/>
              <a:t>123</a:t>
            </a:fld>
            <a:endParaRPr lang="en-CA" altLang="en-US" sz="1200"/>
          </a:p>
        </p:txBody>
      </p:sp>
    </p:spTree>
    <p:extLst>
      <p:ext uri="{BB962C8B-B14F-4D97-AF65-F5344CB8AC3E}">
        <p14:creationId xmlns:p14="http://schemas.microsoft.com/office/powerpoint/2010/main" val="2978667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F5A125A-7953-4E3D-9EF8-07FAA86B4861}" type="slidenum">
              <a:rPr lang="en-CA" altLang="en-US" sz="1200"/>
              <a:pPr eaLnBrk="1" hangingPunct="1"/>
              <a:t>124</a:t>
            </a:fld>
            <a:endParaRPr lang="en-CA" altLang="en-US" sz="1200"/>
          </a:p>
        </p:txBody>
      </p:sp>
    </p:spTree>
    <p:extLst>
      <p:ext uri="{BB962C8B-B14F-4D97-AF65-F5344CB8AC3E}">
        <p14:creationId xmlns:p14="http://schemas.microsoft.com/office/powerpoint/2010/main" val="6389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spcBef>
                <a:spcPts val="1200"/>
              </a:spcBef>
              <a:spcAft>
                <a:spcPts val="1200"/>
              </a:spcAft>
              <a:buFont typeface="Arial" panose="020B0604020202020204" pitchFamily="34" charset="0"/>
              <a:buChar char="•"/>
            </a:pPr>
            <a:r>
              <a:rPr lang="en" altLang="zh-CN" b="1" i="0" dirty="0">
                <a:effectLst/>
                <a:latin typeface="D-DINExp"/>
              </a:rPr>
              <a:t>Normalization</a:t>
            </a:r>
            <a:r>
              <a:rPr lang="en" altLang="zh-CN" b="0" i="0" dirty="0">
                <a:effectLst/>
                <a:latin typeface="D-DINExp"/>
              </a:rPr>
              <a:t>: By enforcing unit variance, we ensure that the scale of the data does not disproportionately affect the distance calculations. This normalization helps in maintaining the relative distances between points, which is crucial for preserving local structures.</a:t>
            </a:r>
          </a:p>
          <a:p>
            <a:pPr algn="l">
              <a:spcBef>
                <a:spcPts val="1200"/>
              </a:spcBef>
              <a:spcAft>
                <a:spcPts val="1200"/>
              </a:spcAft>
              <a:buFont typeface="Arial" panose="020B0604020202020204" pitchFamily="34" charset="0"/>
              <a:buChar char="•"/>
            </a:pPr>
            <a:r>
              <a:rPr lang="en" altLang="zh-CN" b="1" i="0" dirty="0">
                <a:effectLst/>
                <a:latin typeface="D-DINExp"/>
              </a:rPr>
              <a:t>Stability</a:t>
            </a:r>
            <a:r>
              <a:rPr lang="en" altLang="zh-CN" b="0" i="0" dirty="0">
                <a:effectLst/>
                <a:latin typeface="D-DINExp"/>
              </a:rPr>
              <a:t>: Unit variance can lead to more stable numerical computations. When data is not normalized, certain dimensions may dominate the distance calculations, leading to skewed results.</a:t>
            </a:r>
          </a:p>
          <a:p>
            <a:pPr algn="l">
              <a:spcBef>
                <a:spcPts val="1200"/>
              </a:spcBef>
              <a:spcAft>
                <a:spcPts val="1200"/>
              </a:spcAft>
              <a:buFont typeface="Arial" panose="020B0604020202020204" pitchFamily="34" charset="0"/>
              <a:buChar char="•"/>
            </a:pPr>
            <a:r>
              <a:rPr lang="en" altLang="zh-CN" b="1" i="0" dirty="0">
                <a:effectLst/>
                <a:latin typeface="D-DINExp"/>
              </a:rPr>
              <a:t>Interpretability</a:t>
            </a:r>
            <a:r>
              <a:rPr lang="en" altLang="zh-CN" b="0" i="0" dirty="0">
                <a:effectLst/>
                <a:latin typeface="D-DINExp"/>
              </a:rPr>
              <a:t>: Having unit variance allows for easier interpretation of the results. It ensures that the embedded dimensions are comparable and that the variance in each dimension reflects the same scale.</a:t>
            </a:r>
          </a:p>
          <a:p>
            <a:pPr eaLnBrk="1" hangingPunct="1">
              <a:spcBef>
                <a:spcPct val="0"/>
              </a:spcBef>
            </a:pPr>
            <a:endParaRPr lang="en-CA" altLang="en-US" dirty="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43CD159-8E19-4211-891A-BD77CF28F4C6}" type="slidenum">
              <a:rPr lang="en-CA" altLang="en-US" sz="1200"/>
              <a:pPr eaLnBrk="1" hangingPunct="1"/>
              <a:t>126</a:t>
            </a:fld>
            <a:endParaRPr lang="en-CA" altLang="en-US" sz="1200"/>
          </a:p>
        </p:txBody>
      </p:sp>
    </p:spTree>
    <p:extLst>
      <p:ext uri="{BB962C8B-B14F-4D97-AF65-F5344CB8AC3E}">
        <p14:creationId xmlns:p14="http://schemas.microsoft.com/office/powerpoint/2010/main" val="249488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168F350B-D4EA-4B08-B666-8EE166BC1007}" type="slidenum">
              <a:rPr lang="en-CA" altLang="en-US" sz="1200"/>
              <a:pPr eaLnBrk="1" hangingPunct="1"/>
              <a:t>127</a:t>
            </a:fld>
            <a:endParaRPr lang="en-CA" altLang="en-US" sz="1200"/>
          </a:p>
        </p:txBody>
      </p:sp>
    </p:spTree>
    <p:extLst>
      <p:ext uri="{BB962C8B-B14F-4D97-AF65-F5344CB8AC3E}">
        <p14:creationId xmlns:p14="http://schemas.microsoft.com/office/powerpoint/2010/main" val="295182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1015F150-A80E-4BEB-8901-319C1B1341C3}" type="slidenum">
              <a:rPr lang="en-CA" altLang="en-US" sz="1200"/>
              <a:pPr eaLnBrk="1" hangingPunct="1"/>
              <a:t>128</a:t>
            </a:fld>
            <a:endParaRPr lang="en-CA" altLang="en-US" sz="1200"/>
          </a:p>
        </p:txBody>
      </p:sp>
    </p:spTree>
    <p:extLst>
      <p:ext uri="{BB962C8B-B14F-4D97-AF65-F5344CB8AC3E}">
        <p14:creationId xmlns:p14="http://schemas.microsoft.com/office/powerpoint/2010/main" val="2104636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3B9B613A-031C-4F0D-B02F-F491284C9CD4}" type="slidenum">
              <a:rPr lang="en-CA" altLang="en-US" sz="1200"/>
              <a:pPr eaLnBrk="1" hangingPunct="1"/>
              <a:t>130</a:t>
            </a:fld>
            <a:endParaRPr lang="en-CA" altLang="en-US" sz="1200"/>
          </a:p>
        </p:txBody>
      </p:sp>
    </p:spTree>
    <p:extLst>
      <p:ext uri="{BB962C8B-B14F-4D97-AF65-F5344CB8AC3E}">
        <p14:creationId xmlns:p14="http://schemas.microsoft.com/office/powerpoint/2010/main" val="736370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4C6725B4-DA25-4DE7-81D1-FAD96283A940}" type="slidenum">
              <a:rPr lang="en-CA" altLang="en-US" sz="1200"/>
              <a:pPr eaLnBrk="1" hangingPunct="1"/>
              <a:t>131</a:t>
            </a:fld>
            <a:endParaRPr lang="en-CA" altLang="en-US" sz="1200"/>
          </a:p>
        </p:txBody>
      </p:sp>
    </p:spTree>
    <p:extLst>
      <p:ext uri="{BB962C8B-B14F-4D97-AF65-F5344CB8AC3E}">
        <p14:creationId xmlns:p14="http://schemas.microsoft.com/office/powerpoint/2010/main" val="2605507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D3AF18EA-A4C8-4DEC-8733-D7BB1A6DB90F}" type="slidenum">
              <a:rPr lang="en-CA" altLang="en-US" sz="1200"/>
              <a:pPr eaLnBrk="1" hangingPunct="1"/>
              <a:t>132</a:t>
            </a:fld>
            <a:endParaRPr lang="en-CA" altLang="en-US" sz="1200"/>
          </a:p>
        </p:txBody>
      </p:sp>
    </p:spTree>
    <p:extLst>
      <p:ext uri="{BB962C8B-B14F-4D97-AF65-F5344CB8AC3E}">
        <p14:creationId xmlns:p14="http://schemas.microsoft.com/office/powerpoint/2010/main" val="161434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0" i="1" dirty="0">
                <a:effectLst/>
                <a:latin typeface="KaTeX_Math"/>
              </a:rPr>
              <a:t>\sigma_</a:t>
            </a:r>
            <a:r>
              <a:rPr lang="en" altLang="zh-CN" b="0" i="1" dirty="0" err="1">
                <a:effectLst/>
                <a:latin typeface="KaTeX_Math"/>
              </a:rPr>
              <a:t>i</a:t>
            </a:r>
            <a:r>
              <a:rPr lang="en" altLang="zh-CN" b="0" i="0" dirty="0">
                <a:effectLst/>
                <a:latin typeface="KaTeX_Main"/>
              </a:rPr>
              <a:t>​</a:t>
            </a:r>
            <a:r>
              <a:rPr lang="zh-CN" altLang="en-US" b="0" i="0" dirty="0">
                <a:effectLst/>
                <a:latin typeface="D-DINExp"/>
              </a:rPr>
              <a:t>是与点</a:t>
            </a:r>
            <a:r>
              <a:rPr lang="en" altLang="zh-CN" b="0" i="0" dirty="0">
                <a:effectLst/>
                <a:latin typeface="KaTeX_Main"/>
              </a:rPr>
              <a:t>xi</a:t>
            </a:r>
            <a:r>
              <a:rPr lang="zh-CN" altLang="en-US" b="0" i="0" dirty="0">
                <a:effectLst/>
                <a:latin typeface="D-DINExp"/>
              </a:rPr>
              <a:t>相关的高斯宽度，控制了点</a:t>
            </a:r>
            <a:r>
              <a:rPr lang="en" altLang="zh-CN" b="0" i="0" dirty="0">
                <a:effectLst/>
                <a:latin typeface="KaTeX_Main"/>
              </a:rPr>
              <a:t>xi</a:t>
            </a:r>
            <a:r>
              <a:rPr lang="zh-CN" altLang="en-US" b="0" i="0" dirty="0">
                <a:effectLst/>
                <a:latin typeface="D-DINExp"/>
              </a:rPr>
              <a:t>的邻域大小。</a:t>
            </a:r>
            <a:endParaRPr lang="en-CA" altLang="en-US" dirty="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43593F66-B3F9-42AE-A394-E77859639C80}" type="slidenum">
              <a:rPr lang="en-CA" altLang="en-US" sz="1200"/>
              <a:pPr eaLnBrk="1" hangingPunct="1"/>
              <a:t>133</a:t>
            </a:fld>
            <a:endParaRPr lang="en-CA" altLang="en-US" sz="1200"/>
          </a:p>
        </p:txBody>
      </p:sp>
    </p:spTree>
    <p:extLst>
      <p:ext uri="{BB962C8B-B14F-4D97-AF65-F5344CB8AC3E}">
        <p14:creationId xmlns:p14="http://schemas.microsoft.com/office/powerpoint/2010/main" val="3927912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CF97890-FC89-4746-AA3C-7CEEAE38121E}" type="slidenum">
              <a:rPr lang="en-CA" altLang="en-US" sz="1200"/>
              <a:pPr eaLnBrk="1" hangingPunct="1"/>
              <a:t>134</a:t>
            </a:fld>
            <a:endParaRPr lang="en-CA" altLang="en-US" sz="1200"/>
          </a:p>
        </p:txBody>
      </p:sp>
    </p:spTree>
    <p:extLst>
      <p:ext uri="{BB962C8B-B14F-4D97-AF65-F5344CB8AC3E}">
        <p14:creationId xmlns:p14="http://schemas.microsoft.com/office/powerpoint/2010/main" val="695179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C9B028B7-8AD0-43A6-90EF-7A5F63C48968}" type="slidenum">
              <a:rPr lang="en-CA" altLang="en-US" sz="1200"/>
              <a:pPr eaLnBrk="1" hangingPunct="1"/>
              <a:t>135</a:t>
            </a:fld>
            <a:endParaRPr lang="en-CA" altLang="en-US" sz="1200"/>
          </a:p>
        </p:txBody>
      </p:sp>
    </p:spTree>
    <p:extLst>
      <p:ext uri="{BB962C8B-B14F-4D97-AF65-F5344CB8AC3E}">
        <p14:creationId xmlns:p14="http://schemas.microsoft.com/office/powerpoint/2010/main" val="900035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478A81C7-513F-491D-B1E7-1A34F2D0D74C}" type="slidenum">
              <a:rPr lang="en-CA" altLang="en-US" sz="1200"/>
              <a:pPr eaLnBrk="1" hangingPunct="1"/>
              <a:t>136</a:t>
            </a:fld>
            <a:endParaRPr lang="en-CA" altLang="en-US" sz="1200"/>
          </a:p>
        </p:txBody>
      </p:sp>
    </p:spTree>
    <p:extLst>
      <p:ext uri="{BB962C8B-B14F-4D97-AF65-F5344CB8AC3E}">
        <p14:creationId xmlns:p14="http://schemas.microsoft.com/office/powerpoint/2010/main" val="2901495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5F750513-E7AF-4AA7-ACB9-22142D640928}" type="slidenum">
              <a:rPr lang="en-CA" altLang="en-US" sz="1200"/>
              <a:pPr eaLnBrk="1" hangingPunct="1"/>
              <a:t>137</a:t>
            </a:fld>
            <a:endParaRPr lang="en-CA" altLang="en-US" sz="1200"/>
          </a:p>
        </p:txBody>
      </p:sp>
    </p:spTree>
    <p:extLst>
      <p:ext uri="{BB962C8B-B14F-4D97-AF65-F5344CB8AC3E}">
        <p14:creationId xmlns:p14="http://schemas.microsoft.com/office/powerpoint/2010/main" val="745369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CB95C257-C654-417B-A5AC-B5D3BD316B8B}" type="slidenum">
              <a:rPr lang="en-CA" altLang="en-US" sz="1200"/>
              <a:pPr eaLnBrk="1" hangingPunct="1"/>
              <a:t>138</a:t>
            </a:fld>
            <a:endParaRPr lang="en-CA" altLang="en-US" sz="1200"/>
          </a:p>
        </p:txBody>
      </p:sp>
    </p:spTree>
    <p:extLst>
      <p:ext uri="{BB962C8B-B14F-4D97-AF65-F5344CB8AC3E}">
        <p14:creationId xmlns:p14="http://schemas.microsoft.com/office/powerpoint/2010/main" val="57542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4B76C61-7CF1-460B-BF97-41E8CB7242C0}" type="slidenum">
              <a:rPr lang="en-CA" altLang="en-US" sz="1200"/>
              <a:pPr eaLnBrk="1" hangingPunct="1"/>
              <a:t>139</a:t>
            </a:fld>
            <a:endParaRPr lang="en-CA" altLang="en-US" sz="1200"/>
          </a:p>
        </p:txBody>
      </p:sp>
    </p:spTree>
    <p:extLst>
      <p:ext uri="{BB962C8B-B14F-4D97-AF65-F5344CB8AC3E}">
        <p14:creationId xmlns:p14="http://schemas.microsoft.com/office/powerpoint/2010/main" val="3968715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1F8F4BF0-EE8A-46F2-9F62-C867F2527497}" type="slidenum">
              <a:rPr lang="en-CA" altLang="en-US" sz="1200"/>
              <a:pPr eaLnBrk="1" hangingPunct="1"/>
              <a:t>140</a:t>
            </a:fld>
            <a:endParaRPr lang="en-CA" altLang="en-US" sz="1200"/>
          </a:p>
        </p:txBody>
      </p:sp>
    </p:spTree>
    <p:extLst>
      <p:ext uri="{BB962C8B-B14F-4D97-AF65-F5344CB8AC3E}">
        <p14:creationId xmlns:p14="http://schemas.microsoft.com/office/powerpoint/2010/main" val="2532334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785A6E34-7759-4169-8339-D362CDEDBF39}" type="slidenum">
              <a:rPr lang="en-CA" altLang="en-US" sz="1200"/>
              <a:pPr eaLnBrk="1" hangingPunct="1"/>
              <a:t>141</a:t>
            </a:fld>
            <a:endParaRPr lang="en-CA" altLang="en-US" sz="1200"/>
          </a:p>
        </p:txBody>
      </p:sp>
    </p:spTree>
    <p:extLst>
      <p:ext uri="{BB962C8B-B14F-4D97-AF65-F5344CB8AC3E}">
        <p14:creationId xmlns:p14="http://schemas.microsoft.com/office/powerpoint/2010/main" val="522195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94277320-3AA1-4E47-B4F0-08DA45C4CD1C}" type="slidenum">
              <a:rPr lang="en-CA" altLang="en-US" sz="1200"/>
              <a:pPr eaLnBrk="1" hangingPunct="1"/>
              <a:t>142</a:t>
            </a:fld>
            <a:endParaRPr lang="en-CA" altLang="en-US" sz="1200"/>
          </a:p>
        </p:txBody>
      </p:sp>
    </p:spTree>
    <p:extLst>
      <p:ext uri="{BB962C8B-B14F-4D97-AF65-F5344CB8AC3E}">
        <p14:creationId xmlns:p14="http://schemas.microsoft.com/office/powerpoint/2010/main" val="89036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sigma: </a:t>
            </a:r>
            <a:r>
              <a:rPr kumimoji="1" lang="zh-CN" altLang="en-US" dirty="0"/>
              <a:t>原始空间中</a:t>
            </a:r>
            <a:r>
              <a:rPr kumimoji="1" lang="en-US" altLang="zh-CN" dirty="0"/>
              <a:t>x</a:t>
            </a:r>
            <a:r>
              <a:rPr kumimoji="1" lang="zh-CN" altLang="en-US" dirty="0"/>
              <a:t>的协方差矩阵</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1798139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1B0E1F3-8F94-4802-9D04-4F374C02D879}" type="slidenum">
              <a:rPr lang="en-CA" altLang="en-US" sz="1200"/>
              <a:pPr eaLnBrk="1" hangingPunct="1"/>
              <a:t>143</a:t>
            </a:fld>
            <a:endParaRPr lang="en-CA" altLang="en-US" sz="1200"/>
          </a:p>
        </p:txBody>
      </p:sp>
    </p:spTree>
    <p:extLst>
      <p:ext uri="{BB962C8B-B14F-4D97-AF65-F5344CB8AC3E}">
        <p14:creationId xmlns:p14="http://schemas.microsoft.com/office/powerpoint/2010/main" val="310996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B97BA572-2B40-4C71-9746-C54DAA45322C}" type="slidenum">
              <a:rPr lang="en-CA" altLang="en-US" sz="1200"/>
              <a:pPr eaLnBrk="1" hangingPunct="1"/>
              <a:t>144</a:t>
            </a:fld>
            <a:endParaRPr lang="en-CA" altLang="en-US" sz="1200"/>
          </a:p>
        </p:txBody>
      </p:sp>
    </p:spTree>
    <p:extLst>
      <p:ext uri="{BB962C8B-B14F-4D97-AF65-F5344CB8AC3E}">
        <p14:creationId xmlns:p14="http://schemas.microsoft.com/office/powerpoint/2010/main" val="23199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2BBC32A2-8D57-4152-B8EF-69B908EC92EF}" type="slidenum">
              <a:rPr lang="en-CA" altLang="en-US" sz="1200"/>
              <a:pPr eaLnBrk="1" hangingPunct="1"/>
              <a:t>145</a:t>
            </a:fld>
            <a:endParaRPr lang="en-CA" altLang="en-US" sz="1200"/>
          </a:p>
        </p:txBody>
      </p:sp>
    </p:spTree>
    <p:extLst>
      <p:ext uri="{BB962C8B-B14F-4D97-AF65-F5344CB8AC3E}">
        <p14:creationId xmlns:p14="http://schemas.microsoft.com/office/powerpoint/2010/main" val="1394887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BFF39FF1-8E0E-4662-AEE7-322BB45A09CC}" type="slidenum">
              <a:rPr lang="en-CA" altLang="en-US" sz="1200"/>
              <a:pPr eaLnBrk="1" hangingPunct="1"/>
              <a:t>146</a:t>
            </a:fld>
            <a:endParaRPr lang="en-CA" altLang="en-US" sz="1200"/>
          </a:p>
        </p:txBody>
      </p:sp>
    </p:spTree>
    <p:extLst>
      <p:ext uri="{BB962C8B-B14F-4D97-AF65-F5344CB8AC3E}">
        <p14:creationId xmlns:p14="http://schemas.microsoft.com/office/powerpoint/2010/main" val="1622639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A17B878-29CD-4B09-8A13-EE0A1AF58E08}" type="slidenum">
              <a:rPr lang="en-CA" altLang="en-US" sz="1200"/>
              <a:pPr eaLnBrk="1" hangingPunct="1"/>
              <a:t>147</a:t>
            </a:fld>
            <a:endParaRPr lang="en-CA" altLang="en-US" sz="1200"/>
          </a:p>
        </p:txBody>
      </p:sp>
    </p:spTree>
    <p:extLst>
      <p:ext uri="{BB962C8B-B14F-4D97-AF65-F5344CB8AC3E}">
        <p14:creationId xmlns:p14="http://schemas.microsoft.com/office/powerpoint/2010/main" val="1079641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effectLst/>
                <a:latin typeface="D-DINExp"/>
              </a:rPr>
              <a:t>SNE</a:t>
            </a:r>
            <a:r>
              <a:rPr lang="zh-CN" altLang="en-US" b="0" i="0" dirty="0">
                <a:effectLst/>
                <a:latin typeface="D-DINExp"/>
              </a:rPr>
              <a:t>的一个重要改进是</a:t>
            </a:r>
            <a:r>
              <a:rPr lang="en" altLang="zh-CN" b="1" i="0" dirty="0">
                <a:effectLst/>
                <a:latin typeface="D-DINExp"/>
              </a:rPr>
              <a:t>t-</a:t>
            </a:r>
            <a:r>
              <a:rPr lang="zh-CN" altLang="en-US" b="1" i="0" dirty="0">
                <a:effectLst/>
                <a:latin typeface="D-DINExp"/>
              </a:rPr>
              <a:t>分布随机邻居嵌入 </a:t>
            </a:r>
            <a:r>
              <a:rPr lang="en-US" altLang="zh-CN" b="1" i="0" dirty="0">
                <a:effectLst/>
                <a:latin typeface="D-DINExp"/>
              </a:rPr>
              <a:t>(</a:t>
            </a:r>
            <a:r>
              <a:rPr lang="en" altLang="zh-CN" b="1" i="0" dirty="0">
                <a:effectLst/>
                <a:latin typeface="D-DINExp"/>
              </a:rPr>
              <a:t>t-SNE)</a:t>
            </a:r>
            <a:r>
              <a:rPr lang="zh-CN" altLang="en" b="0" i="0" dirty="0">
                <a:effectLst/>
                <a:latin typeface="D-DINExp"/>
              </a:rPr>
              <a:t>，</a:t>
            </a:r>
            <a:r>
              <a:rPr lang="zh-CN" altLang="en-US" b="0" i="0" dirty="0">
                <a:effectLst/>
                <a:latin typeface="D-DINExp"/>
              </a:rPr>
              <a:t>它使用 </a:t>
            </a:r>
            <a:r>
              <a:rPr lang="en" altLang="zh-CN" b="0" i="0" dirty="0">
                <a:effectLst/>
                <a:latin typeface="D-DINExp"/>
              </a:rPr>
              <a:t>t-</a:t>
            </a:r>
            <a:r>
              <a:rPr lang="zh-CN" altLang="en-US" b="0" i="0" dirty="0">
                <a:effectLst/>
                <a:latin typeface="D-DINExp"/>
              </a:rPr>
              <a:t>分布代替高斯分布来计算低维空间中的相似性。这种方法在处理高维数据时能够更好地保持局部结构，并且在可视化时效果更佳。</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149</a:t>
            </a:fld>
            <a:endParaRPr lang="en-US" altLang="zh-CN"/>
          </a:p>
        </p:txBody>
      </p:sp>
    </p:spTree>
    <p:extLst>
      <p:ext uri="{BB962C8B-B14F-4D97-AF65-F5344CB8AC3E}">
        <p14:creationId xmlns:p14="http://schemas.microsoft.com/office/powerpoint/2010/main" val="1608486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http://www1.cs.columbia.edu/CAVE/software/softlib/coil-20.php</a:t>
            </a:r>
            <a:endParaRPr lang="zh-TW" altLang="en-US" dirty="0"/>
          </a:p>
        </p:txBody>
      </p:sp>
      <p:sp>
        <p:nvSpPr>
          <p:cNvPr id="4" name="投影片編號版面配置區 3"/>
          <p:cNvSpPr>
            <a:spLocks noGrp="1"/>
          </p:cNvSpPr>
          <p:nvPr>
            <p:ph type="sldNum" sz="quarter" idx="10"/>
          </p:nvPr>
        </p:nvSpPr>
        <p:spPr/>
        <p:txBody>
          <a:bodyPr/>
          <a:lstStyle/>
          <a:p>
            <a:fld id="{708C4C38-2DDC-4A21-B555-9DECA430456E}" type="slidenum">
              <a:rPr lang="zh-TW" altLang="en-US" smtClean="0"/>
              <a:t>156</a:t>
            </a:fld>
            <a:endParaRPr lang="zh-TW" altLang="en-US"/>
          </a:p>
        </p:txBody>
      </p:sp>
    </p:spTree>
    <p:extLst>
      <p:ext uri="{BB962C8B-B14F-4D97-AF65-F5344CB8AC3E}">
        <p14:creationId xmlns:p14="http://schemas.microsoft.com/office/powerpoint/2010/main" val="1042076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Why KL&gt;</a:t>
            </a:r>
            <a:endParaRPr lang="zh-TW" altLang="en-US" dirty="0"/>
          </a:p>
        </p:txBody>
      </p:sp>
      <p:sp>
        <p:nvSpPr>
          <p:cNvPr id="4" name="投影片編號版面配置區 3"/>
          <p:cNvSpPr>
            <a:spLocks noGrp="1"/>
          </p:cNvSpPr>
          <p:nvPr>
            <p:ph type="sldNum" sz="quarter" idx="10"/>
          </p:nvPr>
        </p:nvSpPr>
        <p:spPr/>
        <p:txBody>
          <a:bodyPr/>
          <a:lstStyle/>
          <a:p>
            <a:fld id="{708C4C38-2DDC-4A21-B555-9DECA430456E}" type="slidenum">
              <a:rPr lang="zh-TW" altLang="en-US" smtClean="0"/>
              <a:t>157</a:t>
            </a:fld>
            <a:endParaRPr lang="zh-TW" altLang="en-US"/>
          </a:p>
        </p:txBody>
      </p:sp>
    </p:spTree>
    <p:extLst>
      <p:ext uri="{BB962C8B-B14F-4D97-AF65-F5344CB8AC3E}">
        <p14:creationId xmlns:p14="http://schemas.microsoft.com/office/powerpoint/2010/main" val="4023736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http://www1.cs.columbia.edu/CAVE/software/softlib/coil-20.php</a:t>
            </a:r>
            <a:endParaRPr lang="zh-TW" altLang="en-US" dirty="0"/>
          </a:p>
        </p:txBody>
      </p:sp>
      <p:sp>
        <p:nvSpPr>
          <p:cNvPr id="4" name="投影片編號版面配置區 3"/>
          <p:cNvSpPr>
            <a:spLocks noGrp="1"/>
          </p:cNvSpPr>
          <p:nvPr>
            <p:ph type="sldNum" sz="quarter" idx="10"/>
          </p:nvPr>
        </p:nvSpPr>
        <p:spPr/>
        <p:txBody>
          <a:bodyPr/>
          <a:lstStyle/>
          <a:p>
            <a:fld id="{708C4C38-2DDC-4A21-B555-9DECA430456E}" type="slidenum">
              <a:rPr lang="zh-TW" altLang="en-US" smtClean="0"/>
              <a:t>159</a:t>
            </a:fld>
            <a:endParaRPr lang="zh-TW" altLang="en-US"/>
          </a:p>
        </p:txBody>
      </p:sp>
    </p:spTree>
    <p:extLst>
      <p:ext uri="{BB962C8B-B14F-4D97-AF65-F5344CB8AC3E}">
        <p14:creationId xmlns:p14="http://schemas.microsoft.com/office/powerpoint/2010/main" val="257172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FA6B1862-21F6-4E1B-B136-EB5FF85EB349}" type="slidenum">
              <a:rPr lang="en-CA" altLang="en-US" sz="1200"/>
              <a:pPr eaLnBrk="1" hangingPunct="1"/>
              <a:t>160</a:t>
            </a:fld>
            <a:endParaRPr lang="en-CA" altLang="en-US" sz="1200"/>
          </a:p>
        </p:txBody>
      </p:sp>
    </p:spTree>
    <p:extLst>
      <p:ext uri="{BB962C8B-B14F-4D97-AF65-F5344CB8AC3E}">
        <p14:creationId xmlns:p14="http://schemas.microsoft.com/office/powerpoint/2010/main" val="246900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23</a:t>
            </a:fld>
            <a:endParaRPr lang="en-US" altLang="zh-CN"/>
          </a:p>
        </p:txBody>
      </p:sp>
    </p:spTree>
    <p:extLst>
      <p:ext uri="{BB962C8B-B14F-4D97-AF65-F5344CB8AC3E}">
        <p14:creationId xmlns:p14="http://schemas.microsoft.com/office/powerpoint/2010/main" val="1460291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1BB5A8CB-DEF4-478A-920D-842AD848869C}" type="slidenum">
              <a:rPr lang="en-CA" altLang="en-US" sz="1200"/>
              <a:pPr eaLnBrk="1" hangingPunct="1"/>
              <a:t>161</a:t>
            </a:fld>
            <a:endParaRPr lang="en-CA" altLang="en-US" sz="1200"/>
          </a:p>
        </p:txBody>
      </p:sp>
    </p:spTree>
    <p:extLst>
      <p:ext uri="{BB962C8B-B14F-4D97-AF65-F5344CB8AC3E}">
        <p14:creationId xmlns:p14="http://schemas.microsoft.com/office/powerpoint/2010/main" val="1746016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7132869F-3873-443D-8664-5BE3D185FBE4}" type="slidenum">
              <a:rPr lang="en-CA" altLang="en-US" sz="1200"/>
              <a:pPr eaLnBrk="1" hangingPunct="1"/>
              <a:t>162</a:t>
            </a:fld>
            <a:endParaRPr lang="en-CA" altLang="en-US" sz="1200"/>
          </a:p>
        </p:txBody>
      </p:sp>
    </p:spTree>
    <p:extLst>
      <p:ext uri="{BB962C8B-B14F-4D97-AF65-F5344CB8AC3E}">
        <p14:creationId xmlns:p14="http://schemas.microsoft.com/office/powerpoint/2010/main" val="2226518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FE327AA-9A16-4A83-B67D-E5F3141C135C}" type="slidenum">
              <a:rPr lang="en-CA" altLang="en-US" sz="1200"/>
              <a:pPr eaLnBrk="1" hangingPunct="1"/>
              <a:t>163</a:t>
            </a:fld>
            <a:endParaRPr lang="en-CA" altLang="en-US" sz="1200"/>
          </a:p>
        </p:txBody>
      </p:sp>
    </p:spTree>
    <p:extLst>
      <p:ext uri="{BB962C8B-B14F-4D97-AF65-F5344CB8AC3E}">
        <p14:creationId xmlns:p14="http://schemas.microsoft.com/office/powerpoint/2010/main" val="1879670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6A07FA25-5E82-4F6B-AD14-7BFF8C3C3B77}" type="slidenum">
              <a:rPr lang="en-CA" altLang="en-US" sz="1200"/>
              <a:pPr eaLnBrk="1" hangingPunct="1"/>
              <a:t>164</a:t>
            </a:fld>
            <a:endParaRPr lang="en-CA" altLang="en-US" sz="1200"/>
          </a:p>
        </p:txBody>
      </p:sp>
    </p:spTree>
    <p:extLst>
      <p:ext uri="{BB962C8B-B14F-4D97-AF65-F5344CB8AC3E}">
        <p14:creationId xmlns:p14="http://schemas.microsoft.com/office/powerpoint/2010/main" val="177753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E23-AD3C-727E-6F6F-38AD70671B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F77E86-540F-B4F7-CF5C-7AF95591088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616425B-41F8-3FF6-F3E2-24D59F53FCE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889387-516F-23A6-37DC-C40CF68C3958}"/>
              </a:ext>
            </a:extLst>
          </p:cNvPr>
          <p:cNvSpPr>
            <a:spLocks noGrp="1"/>
          </p:cNvSpPr>
          <p:nvPr>
            <p:ph type="sldNum" sz="quarter" idx="10"/>
          </p:nvPr>
        </p:nvSpPr>
        <p:spPr/>
        <p:txBody>
          <a:bodyPr/>
          <a:lstStyle/>
          <a:p>
            <a:pPr>
              <a:defRPr/>
            </a:pPr>
            <a:fld id="{B4C119E0-CEE4-4FF8-83B2-DC856A2C17CC}" type="slidenum">
              <a:rPr lang="en-US" altLang="zh-CN" smtClean="0"/>
              <a:t>46</a:t>
            </a:fld>
            <a:endParaRPr lang="en-US" altLang="zh-CN"/>
          </a:p>
        </p:txBody>
      </p:sp>
    </p:spTree>
    <p:extLst>
      <p:ext uri="{BB962C8B-B14F-4D97-AF65-F5344CB8AC3E}">
        <p14:creationId xmlns:p14="http://schemas.microsoft.com/office/powerpoint/2010/main" val="31158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2F373-20EB-921E-44CE-78F2918176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CBDD78-EEED-4171-E992-41208D1924D9}"/>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7149FD5-1C91-38DA-EAB8-D4E5196551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2F349F6-07CC-CA88-AD2D-ECC33C5302A2}"/>
              </a:ext>
            </a:extLst>
          </p:cNvPr>
          <p:cNvSpPr>
            <a:spLocks noGrp="1"/>
          </p:cNvSpPr>
          <p:nvPr>
            <p:ph type="sldNum" sz="quarter" idx="10"/>
          </p:nvPr>
        </p:nvSpPr>
        <p:spPr/>
        <p:txBody>
          <a:bodyPr/>
          <a:lstStyle/>
          <a:p>
            <a:pPr>
              <a:defRPr/>
            </a:pPr>
            <a:fld id="{B4C119E0-CEE4-4FF8-83B2-DC856A2C17CC}" type="slidenum">
              <a:rPr lang="en-US" altLang="zh-CN" smtClean="0"/>
              <a:t>72</a:t>
            </a:fld>
            <a:endParaRPr lang="en-US" altLang="zh-CN"/>
          </a:p>
        </p:txBody>
      </p:sp>
    </p:spTree>
    <p:extLst>
      <p:ext uri="{BB962C8B-B14F-4D97-AF65-F5344CB8AC3E}">
        <p14:creationId xmlns:p14="http://schemas.microsoft.com/office/powerpoint/2010/main" val="18411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b="0" i="0" dirty="0">
                <a:effectLst/>
                <a:latin typeface="D-DINExp"/>
              </a:rPr>
              <a:t>Provides a parts-based representation, which is often more interpretable than other factorization methods like PCA (Principal Component Analysis).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b="0" i="0" dirty="0">
                <a:effectLst/>
                <a:latin typeface="D-DINExp"/>
              </a:rPr>
              <a:t>Works well with sparse data, which is common in many real-world applications.</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82</a:t>
            </a:fld>
            <a:endParaRPr lang="en-US" altLang="zh-CN"/>
          </a:p>
        </p:txBody>
      </p:sp>
    </p:spTree>
    <p:extLst>
      <p:ext uri="{BB962C8B-B14F-4D97-AF65-F5344CB8AC3E}">
        <p14:creationId xmlns:p14="http://schemas.microsoft.com/office/powerpoint/2010/main" val="160428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84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21217" y="1066800"/>
            <a:ext cx="5571067"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5485" y="1066800"/>
            <a:ext cx="557318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4066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14867" y="76201"/>
            <a:ext cx="11362267" cy="701675"/>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21217" y="1066800"/>
            <a:ext cx="5571067"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195485" y="1066800"/>
            <a:ext cx="5573183" cy="2552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195485" y="3771900"/>
            <a:ext cx="5573183" cy="2552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816539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lstStyle>
          <a:p>
            <a:endParaRPr lang="en-US" altLang="en-US"/>
          </a:p>
        </p:txBody>
      </p:sp>
      <p:sp>
        <p:nvSpPr>
          <p:cNvPr id="4" name="页脚占位符 3"/>
          <p:cNvSpPr>
            <a:spLocks noGrp="1"/>
          </p:cNvSpPr>
          <p:nvPr>
            <p:ph type="ftr" sz="quarter" idx="11"/>
          </p:nvPr>
        </p:nvSpPr>
        <p:spPr/>
        <p:txBody>
          <a:bodyPr/>
          <a:lstStyle>
            <a:lvl1pPr>
              <a:defRPr/>
            </a:lvl1pPr>
          </a:lstStyle>
          <a:p>
            <a:endParaRPr lang="en-US" altLang="en-US"/>
          </a:p>
        </p:txBody>
      </p:sp>
      <p:sp>
        <p:nvSpPr>
          <p:cNvPr id="5" name="灯片编号占位符 4"/>
          <p:cNvSpPr>
            <a:spLocks noGrp="1"/>
          </p:cNvSpPr>
          <p:nvPr>
            <p:ph type="sldNum" sz="quarter" idx="12"/>
          </p:nvPr>
        </p:nvSpPr>
        <p:spPr/>
        <p:txBody>
          <a:bodyPr/>
          <a:lstStyle>
            <a:lvl1pPr>
              <a:defRPr/>
            </a:lvl1pPr>
          </a:lstStyle>
          <a:p>
            <a:fld id="{E97E554D-1983-42D2-A4EF-2CF129D4CB5C}" type="slidenum">
              <a:rPr lang="en-US" altLang="en-US"/>
              <a:pPr/>
              <a:t>‹#›</a:t>
            </a:fld>
            <a:endParaRPr lang="en-US" altLang="en-US"/>
          </a:p>
        </p:txBody>
      </p:sp>
    </p:spTree>
    <p:extLst>
      <p:ext uri="{BB962C8B-B14F-4D97-AF65-F5344CB8AC3E}">
        <p14:creationId xmlns:p14="http://schemas.microsoft.com/office/powerpoint/2010/main" val="2021781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en-US"/>
          </a:p>
        </p:txBody>
      </p:sp>
      <p:sp>
        <p:nvSpPr>
          <p:cNvPr id="3" name="页脚占位符 2"/>
          <p:cNvSpPr>
            <a:spLocks noGrp="1"/>
          </p:cNvSpPr>
          <p:nvPr>
            <p:ph type="ftr" sz="quarter" idx="11"/>
          </p:nvPr>
        </p:nvSpPr>
        <p:spPr/>
        <p:txBody>
          <a:bodyPr/>
          <a:lstStyle>
            <a:lvl1pPr>
              <a:defRPr/>
            </a:lvl1pPr>
          </a:lstStyle>
          <a:p>
            <a:endParaRPr lang="en-US" altLang="en-US"/>
          </a:p>
        </p:txBody>
      </p:sp>
      <p:sp>
        <p:nvSpPr>
          <p:cNvPr id="4" name="灯片编号占位符 3"/>
          <p:cNvSpPr>
            <a:spLocks noGrp="1"/>
          </p:cNvSpPr>
          <p:nvPr>
            <p:ph type="sldNum" sz="quarter" idx="12"/>
          </p:nvPr>
        </p:nvSpPr>
        <p:spPr/>
        <p:txBody>
          <a:bodyPr/>
          <a:lstStyle>
            <a:lvl1pPr>
              <a:defRPr/>
            </a:lvl1pPr>
          </a:lstStyle>
          <a:p>
            <a:fld id="{41D235FB-52FB-48B3-9026-85991BF260BD}" type="slidenum">
              <a:rPr lang="en-US" altLang="en-US"/>
              <a:pPr/>
              <a:t>‹#›</a:t>
            </a:fld>
            <a:endParaRPr lang="en-US" altLang="en-US"/>
          </a:p>
        </p:txBody>
      </p:sp>
    </p:spTree>
    <p:extLst>
      <p:ext uri="{BB962C8B-B14F-4D97-AF65-F5344CB8AC3E}">
        <p14:creationId xmlns:p14="http://schemas.microsoft.com/office/powerpoint/2010/main" val="215410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00000"/>
                </a:solidFill>
                <a:latin typeface="+mn-lt"/>
                <a:ea typeface="Microsoft YaHei"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sz="28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a:defRPr sz="26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a:defRPr>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a:defRPr>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a:defRPr>
                <a:solidFill>
                  <a:schemeClr val="tx1"/>
                </a:solidFill>
                <a:latin typeface="Calibri" panose="020F0702030404030204" pitchFamily="34" charset="0"/>
                <a:ea typeface="Calibri" panose="020F0702030404030204" pitchFamily="34" charset="0"/>
                <a:cs typeface="Calibri" panose="020F07020304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90204" pitchFamily="34" charset="0"/>
              </a:rPr>
              <a:t>‹#›</a:t>
            </a:fld>
            <a:endParaRPr lang="en-US" altLang="zh-CN" sz="1400" kern="1200" dirty="0">
              <a:solidFill>
                <a:schemeClr val="tx2"/>
              </a:solidFill>
              <a:latin typeface="+mn-ea"/>
              <a:ea typeface="+mn-ea"/>
              <a:cs typeface="Arial" panose="020B060402020209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702030404030204" pitchFamily="34" charset="0"/>
        </a:defRPr>
      </a:lvl2pPr>
      <a:lvl3pPr algn="l" rtl="0" eaLnBrk="1" fontAlgn="base" hangingPunct="1">
        <a:spcBef>
          <a:spcPct val="0"/>
        </a:spcBef>
        <a:spcAft>
          <a:spcPct val="0"/>
        </a:spcAft>
        <a:defRPr sz="2025">
          <a:solidFill>
            <a:schemeClr val="tx2"/>
          </a:solidFill>
          <a:latin typeface="Calibri" panose="020F0702030404030204" pitchFamily="34" charset="0"/>
        </a:defRPr>
      </a:lvl3pPr>
      <a:lvl4pPr algn="l" rtl="0" eaLnBrk="1" fontAlgn="base" hangingPunct="1">
        <a:spcBef>
          <a:spcPct val="0"/>
        </a:spcBef>
        <a:spcAft>
          <a:spcPct val="0"/>
        </a:spcAft>
        <a:defRPr sz="2025">
          <a:solidFill>
            <a:schemeClr val="tx2"/>
          </a:solidFill>
          <a:latin typeface="Calibri" panose="020F0702030404030204" pitchFamily="34" charset="0"/>
        </a:defRPr>
      </a:lvl4pPr>
      <a:lvl5pPr algn="l" rtl="0" eaLnBrk="1" fontAlgn="base" hangingPunct="1">
        <a:spcBef>
          <a:spcPct val="0"/>
        </a:spcBef>
        <a:spcAft>
          <a:spcPct val="0"/>
        </a:spcAft>
        <a:defRPr sz="2025">
          <a:solidFill>
            <a:schemeClr val="tx2"/>
          </a:solidFill>
          <a:latin typeface="Calibri" panose="020F0702030404030204" pitchFamily="34" charset="0"/>
        </a:defRPr>
      </a:lvl5pPr>
      <a:lvl6pPr marL="257175" algn="l" rtl="0" eaLnBrk="1" fontAlgn="base" hangingPunct="1">
        <a:spcBef>
          <a:spcPct val="0"/>
        </a:spcBef>
        <a:spcAft>
          <a:spcPct val="0"/>
        </a:spcAft>
        <a:defRPr sz="1800">
          <a:solidFill>
            <a:schemeClr val="tx2"/>
          </a:solidFill>
          <a:latin typeface="Calibri" panose="020F0702030404030204" pitchFamily="34" charset="0"/>
        </a:defRPr>
      </a:lvl6pPr>
      <a:lvl7pPr marL="514350" algn="l" rtl="0" eaLnBrk="1" fontAlgn="base" hangingPunct="1">
        <a:spcBef>
          <a:spcPct val="0"/>
        </a:spcBef>
        <a:spcAft>
          <a:spcPct val="0"/>
        </a:spcAft>
        <a:defRPr sz="1800">
          <a:solidFill>
            <a:schemeClr val="tx2"/>
          </a:solidFill>
          <a:latin typeface="Calibri" panose="020F0702030404030204" pitchFamily="34" charset="0"/>
        </a:defRPr>
      </a:lvl7pPr>
      <a:lvl8pPr marL="771525" algn="l" rtl="0" eaLnBrk="1" fontAlgn="base" hangingPunct="1">
        <a:spcBef>
          <a:spcPct val="0"/>
        </a:spcBef>
        <a:spcAft>
          <a:spcPct val="0"/>
        </a:spcAft>
        <a:defRPr sz="1800">
          <a:solidFill>
            <a:schemeClr val="tx2"/>
          </a:solidFill>
          <a:latin typeface="Calibri" panose="020F0702030404030204" pitchFamily="34" charset="0"/>
        </a:defRPr>
      </a:lvl8pPr>
      <a:lvl9pPr marL="1028700" algn="l" rtl="0" eaLnBrk="1" fontAlgn="base" hangingPunct="1">
        <a:spcBef>
          <a:spcPct val="0"/>
        </a:spcBef>
        <a:spcAft>
          <a:spcPct val="0"/>
        </a:spcAft>
        <a:defRPr sz="1800">
          <a:solidFill>
            <a:schemeClr val="tx2"/>
          </a:solidFill>
          <a:latin typeface="Calibri" panose="020F07020304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8.tmp"/><Relationship Id="rId3" Type="http://schemas.openxmlformats.org/officeDocument/2006/relationships/image" Target="../media/image5.png"/><Relationship Id="rId7" Type="http://schemas.openxmlformats.org/officeDocument/2006/relationships/image" Target="../media/image7.tm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tmp"/><Relationship Id="rId5" Type="http://schemas.openxmlformats.org/officeDocument/2006/relationships/image" Target="../media/image5.tmp"/><Relationship Id="rId4" Type="http://schemas.openxmlformats.org/officeDocument/2006/relationships/image" Target="../media/image6.png"/><Relationship Id="rId9"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5.wmf"/></Relationships>
</file>

<file path=ppt/slides/_rels/slide13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6.wmf"/></Relationships>
</file>

<file path=ppt/slides/_rels/slide13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97.wmf"/><Relationship Id="rId4" Type="http://schemas.openxmlformats.org/officeDocument/2006/relationships/oleObject" Target="../embeddings/oleObject4.bin"/></Relationships>
</file>

<file path=ppt/slides/_rels/slide13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9.wmf"/></Relationships>
</file>

<file path=ppt/slides/_rels/slide142.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0.wmf"/><Relationship Id="rId5" Type="http://schemas.openxmlformats.org/officeDocument/2006/relationships/oleObject" Target="../embeddings/oleObject7.bin"/><Relationship Id="rId4" Type="http://schemas.openxmlformats.org/officeDocument/2006/relationships/image" Target="../media/image48.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02.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03.wmf"/></Relationships>
</file>

<file path=ppt/slides/_rels/slide145.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6.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350.png"/><Relationship Id="rId1" Type="http://schemas.openxmlformats.org/officeDocument/2006/relationships/slideLayout" Target="../slideLayouts/slideLayout9.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15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NULL"/><Relationship Id="rId7" Type="http://schemas.openxmlformats.org/officeDocument/2006/relationships/image" Target="../media/image621.png"/><Relationship Id="rId2" Type="http://schemas.openxmlformats.org/officeDocument/2006/relationships/image" Target="../media/image110.png"/><Relationship Id="rId1" Type="http://schemas.openxmlformats.org/officeDocument/2006/relationships/slideLayout" Target="../slideLayouts/slideLayout9.xml"/><Relationship Id="rId6" Type="http://schemas.openxmlformats.org/officeDocument/2006/relationships/image" Target="../media/image612.png"/><Relationship Id="rId5" Type="http://schemas.openxmlformats.org/officeDocument/2006/relationships/image" Target="../media/image601.png"/><Relationship Id="rId10" Type="http://schemas.openxmlformats.org/officeDocument/2006/relationships/image" Target="../media/image151.png"/><Relationship Id="rId4" Type="http://schemas.openxmlformats.org/officeDocument/2006/relationships/image" Target="../media/image591.png"/><Relationship Id="rId9" Type="http://schemas.openxmlformats.org/officeDocument/2006/relationships/image" Target="../media/image111.png"/></Relationships>
</file>

<file path=ppt/slides/_rels/slide1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NULL"/><Relationship Id="rId1" Type="http://schemas.openxmlformats.org/officeDocument/2006/relationships/slideLayout" Target="../slideLayouts/slideLayout9.xml"/><Relationship Id="rId4" Type="http://schemas.openxmlformats.org/officeDocument/2006/relationships/image" Target="../media/image470.png"/></Relationships>
</file>

<file path=ppt/slides/_rels/slide1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15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158.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600.png"/><Relationship Id="rId5" Type="http://schemas.openxmlformats.org/officeDocument/2006/relationships/image" Target="../media/image590.png"/><Relationship Id="rId10" Type="http://schemas.openxmlformats.org/officeDocument/2006/relationships/image" Target="../media/image68.png"/><Relationship Id="rId4" Type="http://schemas.openxmlformats.org/officeDocument/2006/relationships/image" Target="../media/image580.png"/><Relationship Id="rId9" Type="http://schemas.openxmlformats.org/officeDocument/2006/relationships/image" Target="../media/image630.png"/></Relationships>
</file>

<file path=ppt/slides/_rels/slide1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94.emf"/></Relationships>
</file>

<file path=ppt/slides/_rels/slide16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121.emf"/></Relationships>
</file>

<file path=ppt/slides/_rels/slide1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24D3C7-7A0F-B4AE-BEE8-9D796B30E087}"/>
              </a:ext>
            </a:extLst>
          </p:cNvPr>
          <p:cNvSpPr txBox="1">
            <a:spLocks/>
          </p:cNvSpPr>
          <p:nvPr/>
        </p:nvSpPr>
        <p:spPr bwMode="auto">
          <a:xfrm>
            <a:off x="1416314" y="2170159"/>
            <a:ext cx="9359371" cy="251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kern="1200" baseline="0">
                <a:solidFill>
                  <a:schemeClr val="tx1"/>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Computations</a:t>
            </a:r>
            <a:endParaRPr lang="zh-TW" altLang="en-US" dirty="0">
              <a:solidFill>
                <a:srgbClr val="0000CC"/>
              </a:solidFill>
            </a:endParaRPr>
          </a:p>
        </p:txBody>
      </p:sp>
      <p:sp>
        <p:nvSpPr>
          <p:cNvPr id="3" name="內容版面配置區 2"/>
          <p:cNvSpPr>
            <a:spLocks noGrp="1"/>
          </p:cNvSpPr>
          <p:nvPr>
            <p:ph idx="1"/>
          </p:nvPr>
        </p:nvSpPr>
        <p:spPr/>
        <p:txBody>
          <a:bodyPr>
            <a:normAutofit/>
          </a:bodyPr>
          <a:lstStyle/>
          <a:p>
            <a:pPr>
              <a:buNone/>
            </a:pPr>
            <a:r>
              <a:rPr lang="en-US" altLang="zh-TW" dirty="0"/>
              <a:t>Given n observations </a:t>
            </a:r>
            <a:r>
              <a:rPr lang="en-US" altLang="zh-TW" b="1" dirty="0"/>
              <a:t>x</a:t>
            </a:r>
            <a:r>
              <a:rPr lang="en-US" altLang="zh-TW" baseline="-25000" dirty="0"/>
              <a:t>1</a:t>
            </a:r>
            <a:r>
              <a:rPr lang="en-US" altLang="zh-TW" b="1" i="1" dirty="0"/>
              <a:t>, x</a:t>
            </a:r>
            <a:r>
              <a:rPr lang="en-US" altLang="zh-TW" i="1" baseline="-25000" dirty="0"/>
              <a:t>2</a:t>
            </a:r>
            <a:r>
              <a:rPr lang="en-US" altLang="zh-TW" b="1" i="1" dirty="0"/>
              <a:t>, . . . , </a:t>
            </a:r>
            <a:r>
              <a:rPr lang="en-US" altLang="zh-TW" b="1" i="1" dirty="0" err="1"/>
              <a:t>x</a:t>
            </a:r>
            <a:r>
              <a:rPr lang="en-US" altLang="zh-TW" i="1" baseline="-25000" dirty="0" err="1"/>
              <a:t>n</a:t>
            </a:r>
            <a:r>
              <a:rPr lang="en-US" altLang="zh-TW" b="1" i="1" dirty="0"/>
              <a:t> </a:t>
            </a:r>
            <a:r>
              <a:rPr lang="en-US" altLang="zh-TW" i="1" dirty="0"/>
              <a:t>of </a:t>
            </a:r>
            <a:r>
              <a:rPr lang="en-US" altLang="zh-TW" i="1" dirty="0">
                <a:solidFill>
                  <a:srgbClr val="C00000"/>
                </a:solidFill>
              </a:rPr>
              <a:t>m</a:t>
            </a:r>
            <a:r>
              <a:rPr lang="en-US" altLang="zh-TW" i="1" dirty="0">
                <a:solidFill>
                  <a:srgbClr val="006600"/>
                </a:solidFill>
              </a:rPr>
              <a:t>-dimensional</a:t>
            </a:r>
            <a:r>
              <a:rPr lang="en-US" altLang="zh-TW" i="1" dirty="0">
                <a:solidFill>
                  <a:srgbClr val="FF6600"/>
                </a:solidFill>
              </a:rPr>
              <a:t> </a:t>
            </a:r>
            <a:r>
              <a:rPr lang="en-US" altLang="zh-TW" i="1" dirty="0"/>
              <a:t> column vectors</a:t>
            </a:r>
          </a:p>
          <a:p>
            <a:pPr>
              <a:buNone/>
            </a:pPr>
            <a:r>
              <a:rPr lang="en-US" altLang="zh-TW" dirty="0"/>
              <a:t>1. Compute  the mean vector </a:t>
            </a:r>
            <a:r>
              <a:rPr lang="el-GR" altLang="zh-TW" b="1" dirty="0"/>
              <a:t>μ</a:t>
            </a:r>
            <a:r>
              <a:rPr lang="en-US" altLang="zh-TW" b="1" dirty="0"/>
              <a:t> </a:t>
            </a:r>
            <a:r>
              <a:rPr lang="en-US" altLang="zh-TW" dirty="0"/>
              <a:t>=</a:t>
            </a:r>
            <a:r>
              <a:rPr lang="en-US" altLang="zh-TW" b="1" dirty="0"/>
              <a:t> </a:t>
            </a:r>
            <a:r>
              <a:rPr lang="en-US" altLang="zh-TW" dirty="0"/>
              <a:t>(</a:t>
            </a:r>
            <a:r>
              <a:rPr lang="en-US" altLang="zh-TW" b="1" dirty="0"/>
              <a:t>x</a:t>
            </a:r>
            <a:r>
              <a:rPr lang="en-US" altLang="zh-TW" baseline="-25000" dirty="0"/>
              <a:t>1</a:t>
            </a:r>
            <a:r>
              <a:rPr lang="en-US" altLang="zh-TW" i="1" dirty="0"/>
              <a:t>+</a:t>
            </a:r>
            <a:r>
              <a:rPr lang="en-US" altLang="zh-TW" b="1" i="1" dirty="0"/>
              <a:t>x</a:t>
            </a:r>
            <a:r>
              <a:rPr lang="en-US" altLang="zh-TW" i="1" baseline="-25000" dirty="0"/>
              <a:t>2</a:t>
            </a:r>
            <a:r>
              <a:rPr lang="en-US" altLang="zh-TW" i="1" dirty="0"/>
              <a:t>+</a:t>
            </a:r>
            <a:r>
              <a:rPr lang="en-US" altLang="zh-TW" b="1" i="1" dirty="0"/>
              <a:t>. . .</a:t>
            </a:r>
            <a:r>
              <a:rPr lang="en-US" altLang="zh-TW" i="1" dirty="0"/>
              <a:t> +</a:t>
            </a:r>
            <a:r>
              <a:rPr lang="en-US" altLang="zh-TW" b="1" i="1" dirty="0" err="1"/>
              <a:t>x</a:t>
            </a:r>
            <a:r>
              <a:rPr lang="en-US" altLang="zh-TW" i="1" baseline="-25000" dirty="0" err="1"/>
              <a:t>n</a:t>
            </a:r>
            <a:r>
              <a:rPr lang="en-US" altLang="zh-TW" b="1" i="1" dirty="0"/>
              <a:t> </a:t>
            </a:r>
            <a:r>
              <a:rPr lang="en-US" altLang="zh-TW" i="1" dirty="0"/>
              <a:t>)</a:t>
            </a:r>
            <a:r>
              <a:rPr lang="en-US" altLang="zh-TW" b="1" i="1" dirty="0"/>
              <a:t>/</a:t>
            </a:r>
            <a:r>
              <a:rPr lang="en-US" altLang="zh-TW" i="1" dirty="0"/>
              <a:t>n</a:t>
            </a:r>
            <a:endParaRPr lang="en-US" altLang="zh-TW" b="1" i="1" dirty="0"/>
          </a:p>
          <a:p>
            <a:pPr>
              <a:buNone/>
            </a:pPr>
            <a:r>
              <a:rPr lang="en-US" altLang="zh-TW" dirty="0"/>
              <a:t>2. Compute the covariance matrix </a:t>
            </a:r>
            <a:r>
              <a:rPr lang="en-US" altLang="zh-TW" i="1" dirty="0"/>
              <a:t>by </a:t>
            </a:r>
            <a:r>
              <a:rPr lang="en-US" altLang="zh-TW" dirty="0"/>
              <a:t>MLE</a:t>
            </a:r>
          </a:p>
          <a:p>
            <a:pPr>
              <a:buNone/>
            </a:pPr>
            <a:r>
              <a:rPr lang="en-US" altLang="zh-TW" i="1" dirty="0"/>
              <a:t>     C = (1/n) </a:t>
            </a:r>
            <a:r>
              <a:rPr lang="el-GR" altLang="zh-TW" i="1" dirty="0"/>
              <a:t>Σ</a:t>
            </a:r>
            <a:r>
              <a:rPr lang="en-US" altLang="zh-TW" i="1" baseline="-25000" dirty="0" err="1"/>
              <a:t>i</a:t>
            </a:r>
            <a:r>
              <a:rPr lang="en-US" altLang="zh-TW" i="1" baseline="-25000" dirty="0"/>
              <a:t>=1</a:t>
            </a:r>
            <a:r>
              <a:rPr lang="en-US" altLang="zh-TW" i="1" baseline="30000" dirty="0"/>
              <a:t>n</a:t>
            </a:r>
            <a:r>
              <a:rPr lang="en-US" altLang="zh-TW" i="1" dirty="0"/>
              <a:t> </a:t>
            </a:r>
            <a:r>
              <a:rPr lang="pl-PL" altLang="zh-TW" i="1" dirty="0"/>
              <a:t>(</a:t>
            </a:r>
            <a:r>
              <a:rPr lang="pl-PL" altLang="zh-TW" b="1" i="1" dirty="0"/>
              <a:t>x</a:t>
            </a:r>
            <a:r>
              <a:rPr lang="pl-PL" altLang="zh-TW" i="1" baseline="-25000" dirty="0"/>
              <a:t>i </a:t>
            </a:r>
            <a:r>
              <a:rPr lang="pl-PL" altLang="zh-TW" b="1" i="1" dirty="0"/>
              <a:t>−</a:t>
            </a:r>
            <a:r>
              <a:rPr lang="el-GR" altLang="zh-TW" b="1" dirty="0"/>
              <a:t> μ</a:t>
            </a:r>
            <a:r>
              <a:rPr lang="pl-PL" altLang="zh-TW" i="1" dirty="0"/>
              <a:t>)(</a:t>
            </a:r>
            <a:r>
              <a:rPr lang="pl-PL" altLang="zh-TW" b="1" i="1" dirty="0"/>
              <a:t>x</a:t>
            </a:r>
            <a:r>
              <a:rPr lang="pl-PL" altLang="zh-TW" i="1" baseline="-25000" dirty="0"/>
              <a:t>i </a:t>
            </a:r>
            <a:r>
              <a:rPr lang="pl-PL" altLang="zh-TW" b="1" i="1" dirty="0"/>
              <a:t>−</a:t>
            </a:r>
            <a:r>
              <a:rPr lang="el-GR" altLang="zh-TW" b="1" dirty="0"/>
              <a:t> μ</a:t>
            </a:r>
            <a:r>
              <a:rPr lang="pl-PL" altLang="zh-TW" i="1" dirty="0"/>
              <a:t>)</a:t>
            </a:r>
            <a:r>
              <a:rPr lang="en-US" altLang="zh-TW" i="1" baseline="30000" dirty="0"/>
              <a:t>t</a:t>
            </a:r>
            <a:r>
              <a:rPr lang="pl-PL" altLang="zh-TW" b="1" i="1" dirty="0"/>
              <a:t> </a:t>
            </a:r>
            <a:endParaRPr lang="pl-PL" altLang="zh-TW" dirty="0"/>
          </a:p>
          <a:p>
            <a:pPr>
              <a:buNone/>
            </a:pPr>
            <a:r>
              <a:rPr lang="en-US" altLang="zh-TW" dirty="0"/>
              <a:t>3. Compute the </a:t>
            </a:r>
            <a:r>
              <a:rPr lang="en-US" altLang="zh-TW" dirty="0" err="1"/>
              <a:t>eigenvalue</a:t>
            </a:r>
            <a:r>
              <a:rPr lang="en-US" altLang="zh-TW" dirty="0"/>
              <a:t>/eigenvector pairs (</a:t>
            </a:r>
            <a:r>
              <a:rPr lang="en-US" altLang="zh-TW" i="1" dirty="0" err="1"/>
              <a:t>λ</a:t>
            </a:r>
            <a:r>
              <a:rPr lang="en-US" altLang="zh-TW" i="1" baseline="-25000" dirty="0" err="1"/>
              <a:t>i</a:t>
            </a:r>
            <a:r>
              <a:rPr lang="en-US" altLang="zh-TW" i="1" dirty="0"/>
              <a:t>, </a:t>
            </a:r>
            <a:r>
              <a:rPr lang="en-US" altLang="zh-TW" b="1" i="1" dirty="0" err="1"/>
              <a:t>u</a:t>
            </a:r>
            <a:r>
              <a:rPr lang="en-US" altLang="zh-TW" i="1" baseline="-25000" dirty="0" err="1"/>
              <a:t>i</a:t>
            </a:r>
            <a:r>
              <a:rPr lang="en-US" altLang="zh-TW" i="1" dirty="0"/>
              <a:t>)</a:t>
            </a:r>
            <a:r>
              <a:rPr lang="en-US" altLang="zh-TW" b="1" i="1" dirty="0"/>
              <a:t> </a:t>
            </a:r>
            <a:r>
              <a:rPr lang="en-US" altLang="zh-TW" i="1" dirty="0"/>
              <a:t>of C</a:t>
            </a:r>
          </a:p>
          <a:p>
            <a:pPr>
              <a:buNone/>
            </a:pPr>
            <a:r>
              <a:rPr lang="en-US" altLang="zh-TW" i="1" dirty="0"/>
              <a:t>     with λ</a:t>
            </a:r>
            <a:r>
              <a:rPr lang="en-US" altLang="zh-TW" i="1" baseline="-25000" dirty="0"/>
              <a:t>1</a:t>
            </a:r>
            <a:r>
              <a:rPr lang="en-US" altLang="zh-TW" i="1" dirty="0"/>
              <a:t> ≥ λ</a:t>
            </a:r>
            <a:r>
              <a:rPr lang="en-US" altLang="zh-TW" i="1" baseline="-25000" dirty="0"/>
              <a:t>2</a:t>
            </a:r>
            <a:r>
              <a:rPr lang="en-US" altLang="zh-TW" i="1" dirty="0"/>
              <a:t> ≥ . . . ≥ </a:t>
            </a:r>
            <a:r>
              <a:rPr lang="en-US" altLang="zh-TW" i="1" dirty="0" err="1"/>
              <a:t>λ</a:t>
            </a:r>
            <a:r>
              <a:rPr lang="en-US" altLang="zh-TW" i="1" baseline="-25000" dirty="0" err="1">
                <a:solidFill>
                  <a:srgbClr val="C00000"/>
                </a:solidFill>
              </a:rPr>
              <a:t>m</a:t>
            </a:r>
            <a:r>
              <a:rPr lang="en-US" altLang="zh-TW" i="1" baseline="-25000" dirty="0"/>
              <a:t>  </a:t>
            </a:r>
            <a:r>
              <a:rPr lang="en-US" altLang="zh-TW" i="1" dirty="0"/>
              <a:t> ( ≥0 )</a:t>
            </a:r>
          </a:p>
          <a:p>
            <a:pPr>
              <a:buNone/>
            </a:pPr>
            <a:r>
              <a:rPr lang="en-US" altLang="zh-TW" dirty="0"/>
              <a:t>4. Compute the first </a:t>
            </a:r>
            <a:r>
              <a:rPr lang="en-US" altLang="zh-TW" i="1" dirty="0">
                <a:solidFill>
                  <a:srgbClr val="006600"/>
                </a:solidFill>
              </a:rPr>
              <a:t>d</a:t>
            </a:r>
            <a:r>
              <a:rPr lang="en-US" altLang="zh-TW" i="1" dirty="0"/>
              <a:t> principal components </a:t>
            </a:r>
            <a:r>
              <a:rPr lang="en-US" altLang="zh-TW" b="1" i="1" dirty="0" err="1"/>
              <a:t>y</a:t>
            </a:r>
            <a:r>
              <a:rPr lang="en-US" altLang="zh-TW" i="1" baseline="-25000" dirty="0" err="1"/>
              <a:t>i</a:t>
            </a:r>
            <a:r>
              <a:rPr lang="en-US" altLang="zh-TW" b="1" i="1" baseline="30000" dirty="0"/>
              <a:t>(</a:t>
            </a:r>
            <a:r>
              <a:rPr lang="en-US" altLang="zh-TW" i="1" baseline="30000" dirty="0"/>
              <a:t>j</a:t>
            </a:r>
            <a:r>
              <a:rPr lang="en-US" altLang="zh-TW" b="1" i="1" baseline="30000" dirty="0"/>
              <a:t>) </a:t>
            </a:r>
            <a:r>
              <a:rPr lang="en-US" altLang="zh-TW" b="1" i="1" dirty="0"/>
              <a:t> = </a:t>
            </a:r>
            <a:r>
              <a:rPr lang="en-US" altLang="zh-TW" b="1" i="1" dirty="0" err="1"/>
              <a:t>x</a:t>
            </a:r>
            <a:r>
              <a:rPr lang="en-US" altLang="zh-TW" i="1" baseline="-25000" dirty="0" err="1"/>
              <a:t>i</a:t>
            </a:r>
            <a:r>
              <a:rPr lang="en-US" altLang="zh-TW" i="1" baseline="30000" dirty="0" err="1"/>
              <a:t>t</a:t>
            </a:r>
            <a:r>
              <a:rPr lang="en-US" altLang="zh-TW" i="1" baseline="30000" dirty="0"/>
              <a:t> </a:t>
            </a:r>
            <a:r>
              <a:rPr lang="en-US" altLang="zh-TW" b="1" i="1" dirty="0" err="1"/>
              <a:t>u</a:t>
            </a:r>
            <a:r>
              <a:rPr lang="en-US" altLang="zh-TW" i="1" baseline="-25000" dirty="0" err="1"/>
              <a:t>j</a:t>
            </a:r>
            <a:r>
              <a:rPr lang="en-US" altLang="zh-TW" i="1" dirty="0"/>
              <a:t>,</a:t>
            </a:r>
            <a:r>
              <a:rPr lang="en-US" altLang="zh-TW" b="1" i="1" dirty="0"/>
              <a:t> </a:t>
            </a:r>
            <a:r>
              <a:rPr lang="en-US" altLang="zh-TW" i="1" dirty="0"/>
              <a:t>for each observation </a:t>
            </a:r>
            <a:r>
              <a:rPr lang="en-US" altLang="zh-TW" b="1" i="1" dirty="0"/>
              <a:t>x</a:t>
            </a:r>
            <a:r>
              <a:rPr lang="en-US" altLang="zh-TW" i="1" baseline="-25000" dirty="0"/>
              <a:t>i</a:t>
            </a:r>
            <a:r>
              <a:rPr lang="en-US" altLang="zh-TW" i="1" dirty="0"/>
              <a:t>, 1 ≤ </a:t>
            </a:r>
            <a:r>
              <a:rPr lang="en-US" altLang="zh-TW" i="1" dirty="0" err="1"/>
              <a:t>i</a:t>
            </a:r>
            <a:r>
              <a:rPr lang="en-US" altLang="zh-TW" i="1" dirty="0"/>
              <a:t> ≤ n,  along the direction </a:t>
            </a:r>
            <a:r>
              <a:rPr lang="en-US" altLang="zh-TW" b="1" i="1" dirty="0" err="1"/>
              <a:t>u</a:t>
            </a:r>
            <a:r>
              <a:rPr lang="en-US" altLang="zh-TW" i="1" baseline="-25000" dirty="0" err="1"/>
              <a:t>j</a:t>
            </a:r>
            <a:r>
              <a:rPr lang="en-US" altLang="zh-TW" i="1" baseline="-25000" dirty="0"/>
              <a:t> </a:t>
            </a:r>
            <a:r>
              <a:rPr lang="en-US" altLang="zh-TW" i="1" dirty="0"/>
              <a:t>,</a:t>
            </a:r>
            <a:r>
              <a:rPr lang="en-US" altLang="zh-TW" b="1" i="1" dirty="0"/>
              <a:t> </a:t>
            </a:r>
            <a:r>
              <a:rPr lang="en-US" altLang="zh-TW" i="1" dirty="0"/>
              <a:t>j = 1, 2, · · · , </a:t>
            </a:r>
            <a:r>
              <a:rPr lang="en-US" altLang="zh-TW" i="1" dirty="0">
                <a:solidFill>
                  <a:srgbClr val="006600"/>
                </a:solidFill>
              </a:rPr>
              <a:t>d</a:t>
            </a:r>
            <a:r>
              <a:rPr lang="en-US" altLang="zh-TW" b="1" i="1" dirty="0"/>
              <a:t>.</a:t>
            </a:r>
          </a:p>
          <a:p>
            <a:pPr>
              <a:buNone/>
            </a:pPr>
            <a:r>
              <a:rPr lang="en-US" altLang="zh-TW" b="1" i="1" dirty="0"/>
              <a:t>5. </a:t>
            </a:r>
            <a:r>
              <a:rPr lang="en-US" altLang="zh-TW" dirty="0"/>
              <a:t>(λ</a:t>
            </a:r>
            <a:r>
              <a:rPr lang="en-US" altLang="zh-TW" baseline="-25000" dirty="0"/>
              <a:t>1</a:t>
            </a:r>
            <a:r>
              <a:rPr lang="en-US" altLang="zh-TW" dirty="0"/>
              <a:t> +λ</a:t>
            </a:r>
            <a:r>
              <a:rPr lang="en-US" altLang="zh-TW" baseline="-25000" dirty="0"/>
              <a:t>2</a:t>
            </a:r>
            <a:r>
              <a:rPr lang="en-US" altLang="zh-TW" dirty="0"/>
              <a:t> + . . . + </a:t>
            </a:r>
            <a:r>
              <a:rPr lang="en-US" altLang="zh-TW" dirty="0" err="1"/>
              <a:t>λ</a:t>
            </a:r>
            <a:r>
              <a:rPr lang="en-US" altLang="zh-TW" baseline="-25000" dirty="0" err="1">
                <a:solidFill>
                  <a:srgbClr val="006600"/>
                </a:solidFill>
              </a:rPr>
              <a:t>d</a:t>
            </a:r>
            <a:r>
              <a:rPr lang="en-US" altLang="zh-TW" dirty="0"/>
              <a:t>)/ (λ</a:t>
            </a:r>
            <a:r>
              <a:rPr lang="en-US" altLang="zh-TW" baseline="-25000" dirty="0"/>
              <a:t>1</a:t>
            </a:r>
            <a:r>
              <a:rPr lang="en-US" altLang="zh-TW" dirty="0"/>
              <a:t> +λ</a:t>
            </a:r>
            <a:r>
              <a:rPr lang="en-US" altLang="zh-TW" baseline="-25000" dirty="0"/>
              <a:t>2</a:t>
            </a:r>
            <a:r>
              <a:rPr lang="en-US" altLang="zh-TW" dirty="0"/>
              <a:t> + . . .+ </a:t>
            </a:r>
            <a:r>
              <a:rPr lang="en-US" altLang="zh-TW" dirty="0" err="1"/>
              <a:t>λ</a:t>
            </a:r>
            <a:r>
              <a:rPr lang="en-US" altLang="zh-TW" baseline="-25000" dirty="0" err="1">
                <a:solidFill>
                  <a:srgbClr val="006600"/>
                </a:solidFill>
              </a:rPr>
              <a:t>d</a:t>
            </a:r>
            <a:r>
              <a:rPr lang="en-US" altLang="zh-TW" baseline="-25000" dirty="0">
                <a:solidFill>
                  <a:srgbClr val="006600"/>
                </a:solidFill>
              </a:rPr>
              <a:t> </a:t>
            </a:r>
            <a:r>
              <a:rPr lang="en-US" altLang="zh-TW" dirty="0"/>
              <a:t>+ . . .+  </a:t>
            </a:r>
            <a:r>
              <a:rPr lang="en-US" altLang="zh-TW" dirty="0" err="1"/>
              <a:t>λ</a:t>
            </a:r>
            <a:r>
              <a:rPr lang="en-US" altLang="zh-TW" baseline="-25000" dirty="0" err="1">
                <a:solidFill>
                  <a:srgbClr val="C00000"/>
                </a:solidFill>
              </a:rPr>
              <a:t>m</a:t>
            </a:r>
            <a:r>
              <a:rPr lang="en-US" altLang="zh-TW" dirty="0"/>
              <a:t>) &gt; </a:t>
            </a:r>
            <a:r>
              <a:rPr lang="en-US" altLang="zh-TW" dirty="0">
                <a:solidFill>
                  <a:srgbClr val="C00000"/>
                </a:solidFill>
              </a:rPr>
              <a:t>85%</a:t>
            </a:r>
          </a:p>
        </p:txBody>
      </p:sp>
    </p:spTree>
    <p:extLst>
      <p:ext uri="{BB962C8B-B14F-4D97-AF65-F5344CB8AC3E}">
        <p14:creationId xmlns:p14="http://schemas.microsoft.com/office/powerpoint/2010/main" val="3980710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DEF2E-CE6F-608B-0715-4F7CADC647D8}"/>
              </a:ext>
            </a:extLst>
          </p:cNvPr>
          <p:cNvSpPr>
            <a:spLocks noGrp="1"/>
          </p:cNvSpPr>
          <p:nvPr>
            <p:ph type="title"/>
          </p:nvPr>
        </p:nvSpPr>
        <p:spPr/>
        <p:txBody>
          <a:bodyPr/>
          <a:lstStyle/>
          <a:p>
            <a:r>
              <a:rPr kumimoji="1" lang="en-US" altLang="zh-CN" dirty="0"/>
              <a:t>Distance Scaling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E39CB0-FD59-CC75-BCDD-AABDE87D9C4D}"/>
                  </a:ext>
                </a:extLst>
              </p:cNvPr>
              <p:cNvSpPr>
                <a:spLocks noGrp="1"/>
              </p:cNvSpPr>
              <p:nvPr>
                <p:ph idx="1"/>
              </p:nvPr>
            </p:nvSpPr>
            <p:spPr/>
            <p:txBody>
              <a:bodyPr/>
              <a:lstStyle/>
              <a:p>
                <a:r>
                  <a:rPr kumimoji="1" lang="en-US" altLang="zh-CN" dirty="0"/>
                  <a:t>Classical MDS</a:t>
                </a:r>
              </a:p>
              <a:p>
                <a:pPr lvl="1"/>
                <a:r>
                  <a:rPr lang="en" altLang="zh-CN" dirty="0">
                    <a:latin typeface="Helvetica" pitchFamily="2" charset="0"/>
                  </a:rPr>
                  <a:t>S</a:t>
                </a:r>
                <a:r>
                  <a:rPr lang="en" altLang="zh-CN" dirty="0">
                    <a:effectLst/>
                    <a:latin typeface="Helvetica" pitchFamily="2" charset="0"/>
                  </a:rPr>
                  <a:t>eeks to find an optimal configuration </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1" i="1" dirty="0" smtClean="0">
                            <a:effectLst/>
                            <a:latin typeface="Cambria Math" panose="02040503050406030204" pitchFamily="18" charset="0"/>
                          </a:rPr>
                          <m:t>𝒙</m:t>
                        </m:r>
                      </m:e>
                      <m:sub>
                        <m:r>
                          <a:rPr lang="en" altLang="zh-CN" i="1" dirty="0" smtClean="0">
                            <a:effectLst/>
                            <a:latin typeface="Cambria Math" panose="02040503050406030204" pitchFamily="18" charset="0"/>
                          </a:rPr>
                          <m:t>𝑖</m:t>
                        </m:r>
                      </m:sub>
                    </m:sSub>
                  </m:oMath>
                </a14:m>
                <a:r>
                  <a:rPr lang="en" altLang="zh-CN" dirty="0">
                    <a:effectLst/>
                    <a:latin typeface="Helvetica" pitchFamily="2" charset="0"/>
                  </a:rPr>
                  <a:t> that gives</a:t>
                </a:r>
                <a:r>
                  <a:rPr lang="en" altLang="zh-CN" dirty="0">
                    <a:latin typeface="Helvetica" pitchFamily="2"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b="1" i="1" dirty="0">
                            <a:latin typeface="Cambria Math" panose="02040503050406030204" pitchFamily="18" charset="0"/>
                          </a:rPr>
                          <m:t>𝒙</m:t>
                        </m:r>
                      </m:e>
                      <m:sub>
                        <m:r>
                          <a:rPr lang="en"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b="1" i="1" dirty="0">
                            <a:latin typeface="Cambria Math" panose="02040503050406030204" pitchFamily="18" charset="0"/>
                          </a:rPr>
                          <m:t>𝒙</m:t>
                        </m:r>
                      </m:e>
                      <m:sub>
                        <m:r>
                          <a:rPr lang="en-US" altLang="zh-CN" b="0" i="1" dirty="0" smtClean="0">
                            <a:latin typeface="Cambria Math" panose="02040503050406030204" pitchFamily="18" charset="0"/>
                          </a:rPr>
                          <m:t>𝑗</m:t>
                        </m:r>
                      </m:sub>
                    </m:sSub>
                    <m:r>
                      <m:rPr>
                        <m:lit/>
                      </m:rP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lit/>
                          </m:rP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2</m:t>
                        </m:r>
                      </m:sub>
                    </m:sSub>
                  </m:oMath>
                </a14:m>
                <a:r>
                  <a:rPr lang="en" altLang="zh-CN" dirty="0">
                    <a:effectLst/>
                    <a:latin typeface="Helvetica" pitchFamily="2" charset="0"/>
                  </a:rPr>
                  <a:t> as close as possible.</a:t>
                </a:r>
              </a:p>
              <a:p>
                <a:r>
                  <a:rPr lang="en" altLang="zh-CN" dirty="0">
                    <a:latin typeface="Helvetica" pitchFamily="2" charset="0"/>
                  </a:rPr>
                  <a:t>Distance Scaling</a:t>
                </a:r>
              </a:p>
              <a:p>
                <a:pPr lvl="1"/>
                <a:r>
                  <a:rPr lang="en" altLang="zh-CN" dirty="0">
                    <a:effectLst/>
                    <a:latin typeface="Helvetica" pitchFamily="2" charset="0"/>
                  </a:rPr>
                  <a:t>Relaxing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e>
                      <m:sub>
                        <m:r>
                          <a:rPr lang="en-US" altLang="zh-CN" b="0" i="1" smtClean="0">
                            <a:latin typeface="Cambria Math" panose="02040503050406030204" pitchFamily="18" charset="0"/>
                          </a:rPr>
                          <m:t>𝑖𝑗</m:t>
                        </m:r>
                      </m:sub>
                    </m:sSub>
                  </m:oMath>
                </a14:m>
                <a:r>
                  <a:rPr lang="en" altLang="zh-CN" dirty="0">
                    <a:effectLst/>
                    <a:latin typeface="Helvetica" pitchFamily="2" charset="0"/>
                  </a:rPr>
                  <a:t> from </a:t>
                </a:r>
                <a:r>
                  <a:rPr lang="en" altLang="zh-CN" dirty="0" err="1">
                    <a:effectLst/>
                    <a:latin typeface="Helvetica" pitchFamily="2" charset="0"/>
                  </a:rPr>
                  <a:t>cMDS</a:t>
                </a:r>
                <a:r>
                  <a:rPr lang="en" altLang="zh-CN" dirty="0">
                    <a:effectLst/>
                    <a:latin typeface="Helvetica" pitchFamily="2" charset="0"/>
                  </a:rPr>
                  <a:t> by allowing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m:t>
                    </m:r>
                  </m:oMath>
                </a14:m>
                <a:r>
                  <a:rPr lang="en" altLang="zh-CN" dirty="0">
                    <a:effectLst/>
                    <a:latin typeface="Helvetica" pitchFamily="2" charset="0"/>
                  </a:rPr>
                  <a:t> for some monotone function </a:t>
                </a:r>
                <a14:m>
                  <m:oMath xmlns:m="http://schemas.openxmlformats.org/officeDocument/2006/math">
                    <m:r>
                      <a:rPr lang="en-US" altLang="zh-CN" i="1">
                        <a:latin typeface="Cambria Math" panose="02040503050406030204" pitchFamily="18" charset="0"/>
                        <a:ea typeface="Cambria Math" panose="02040503050406030204" pitchFamily="18" charset="0"/>
                      </a:rPr>
                      <m:t>𝑓</m:t>
                    </m:r>
                  </m:oMath>
                </a14:m>
                <a:r>
                  <a:rPr lang="en" altLang="zh-CN" dirty="0">
                    <a:effectLst/>
                    <a:latin typeface="Helvetica" pitchFamily="2" charset="0"/>
                  </a:rPr>
                  <a:t>.</a:t>
                </a:r>
              </a:p>
              <a:p>
                <a:pPr lvl="1"/>
                <a:r>
                  <a:rPr lang="en" altLang="zh-CN" dirty="0">
                    <a:effectLst/>
                    <a:latin typeface="Helvetica" pitchFamily="2" charset="0"/>
                  </a:rPr>
                  <a:t>Called </a:t>
                </a:r>
                <a:r>
                  <a:rPr lang="en" altLang="zh-CN" dirty="0">
                    <a:solidFill>
                      <a:srgbClr val="FF0000"/>
                    </a:solidFill>
                    <a:effectLst/>
                    <a:latin typeface="Helvetica" pitchFamily="2" charset="0"/>
                  </a:rPr>
                  <a:t>metric MDS</a:t>
                </a:r>
                <a:r>
                  <a:rPr lang="en" altLang="zh-CN" dirty="0">
                    <a:effectLst/>
                    <a:latin typeface="Helvetica" pitchFamily="2" charset="0"/>
                  </a:rPr>
                  <a:t> if dissimilarities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oMath>
                </a14:m>
                <a:r>
                  <a:rPr lang="en" altLang="zh-CN" dirty="0">
                    <a:effectLst/>
                    <a:latin typeface="Helvetica" pitchFamily="2" charset="0"/>
                  </a:rPr>
                  <a:t> are </a:t>
                </a:r>
                <a:r>
                  <a:rPr lang="en" altLang="zh-CN" dirty="0">
                    <a:solidFill>
                      <a:srgbClr val="FF0000"/>
                    </a:solidFill>
                    <a:effectLst/>
                    <a:latin typeface="Helvetica" pitchFamily="2" charset="0"/>
                  </a:rPr>
                  <a:t>quantitative</a:t>
                </a:r>
              </a:p>
              <a:p>
                <a:pPr lvl="1"/>
                <a:r>
                  <a:rPr lang="en" altLang="zh-CN" dirty="0">
                    <a:effectLst/>
                    <a:latin typeface="Helvetica" pitchFamily="2" charset="0"/>
                  </a:rPr>
                  <a:t>Called non-metric MDS if dissimilarities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oMath>
                </a14:m>
                <a:r>
                  <a:rPr lang="en" altLang="zh-CN" dirty="0">
                    <a:effectLst/>
                    <a:latin typeface="Helvetica" pitchFamily="2" charset="0"/>
                  </a:rPr>
                  <a:t> are </a:t>
                </a:r>
                <a:r>
                  <a:rPr lang="en" altLang="zh-CN" dirty="0">
                    <a:solidFill>
                      <a:srgbClr val="FF0000"/>
                    </a:solidFill>
                    <a:effectLst/>
                    <a:latin typeface="Helvetica" pitchFamily="2" charset="0"/>
                  </a:rPr>
                  <a:t>qualitative</a:t>
                </a:r>
                <a:r>
                  <a:rPr lang="en" altLang="zh-CN" dirty="0">
                    <a:effectLst/>
                    <a:latin typeface="Helvetica" pitchFamily="2" charset="0"/>
                  </a:rPr>
                  <a:t> (e.g. ordinal).</a:t>
                </a:r>
              </a:p>
              <a:p>
                <a:pPr lvl="1"/>
                <a:r>
                  <a:rPr lang="en" altLang="zh-CN" dirty="0">
                    <a:effectLst/>
                    <a:latin typeface="Helvetica" pitchFamily="2" charset="0"/>
                  </a:rPr>
                  <a:t>Unlike </a:t>
                </a:r>
                <a:r>
                  <a:rPr lang="en" altLang="zh-CN" dirty="0" err="1">
                    <a:effectLst/>
                    <a:latin typeface="Helvetica" pitchFamily="2" charset="0"/>
                  </a:rPr>
                  <a:t>cMDS</a:t>
                </a:r>
                <a:r>
                  <a:rPr lang="en" altLang="zh-CN" dirty="0">
                    <a:effectLst/>
                    <a:latin typeface="Helvetica" pitchFamily="2" charset="0"/>
                  </a:rPr>
                  <a:t>, distance scaling is an optimization process minimizing stress function, and is solved by iterative algorithms.</a:t>
                </a:r>
              </a:p>
            </p:txBody>
          </p:sp>
        </mc:Choice>
        <mc:Fallback xmlns="">
          <p:sp>
            <p:nvSpPr>
              <p:cNvPr id="3" name="内容占位符 2">
                <a:extLst>
                  <a:ext uri="{FF2B5EF4-FFF2-40B4-BE49-F238E27FC236}">
                    <a16:creationId xmlns:a16="http://schemas.microsoft.com/office/drawing/2014/main" id="{B6E39CB0-FD59-CC75-BCDD-AABDE87D9C4D}"/>
                  </a:ext>
                </a:extLst>
              </p:cNvPr>
              <p:cNvSpPr>
                <a:spLocks noGrp="1" noRot="1" noChangeAspect="1" noMove="1" noResize="1" noEditPoints="1" noAdjustHandles="1" noChangeArrowheads="1" noChangeShapeType="1" noTextEdit="1"/>
              </p:cNvSpPr>
              <p:nvPr>
                <p:ph idx="1"/>
              </p:nvPr>
            </p:nvSpPr>
            <p:spPr>
              <a:blipFill>
                <a:blip r:embed="rId2"/>
                <a:stretch>
                  <a:fillRect l="-925" t="-1405" b="-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8155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260-BED6-954C-C133-63CF9DA74116}"/>
              </a:ext>
            </a:extLst>
          </p:cNvPr>
          <p:cNvSpPr>
            <a:spLocks noGrp="1"/>
          </p:cNvSpPr>
          <p:nvPr>
            <p:ph type="title"/>
          </p:nvPr>
        </p:nvSpPr>
        <p:spPr/>
        <p:txBody>
          <a:bodyPr/>
          <a:lstStyle/>
          <a:p>
            <a:r>
              <a:rPr kumimoji="1" lang="en-US" altLang="zh-CN" dirty="0"/>
              <a:t>Metric MDS</a:t>
            </a:r>
            <a:endParaRPr kumimoji="1" lang="zh-CN" altLang="en-US" dirty="0"/>
          </a:p>
        </p:txBody>
      </p:sp>
      <p:pic>
        <p:nvPicPr>
          <p:cNvPr id="6" name="内容占位符 5">
            <a:extLst>
              <a:ext uri="{FF2B5EF4-FFF2-40B4-BE49-F238E27FC236}">
                <a16:creationId xmlns:a16="http://schemas.microsoft.com/office/drawing/2014/main" id="{0489112D-A344-89CF-A177-D286D51E6724}"/>
              </a:ext>
            </a:extLst>
          </p:cNvPr>
          <p:cNvPicPr>
            <a:picLocks noGrp="1" noChangeAspect="1"/>
          </p:cNvPicPr>
          <p:nvPr>
            <p:ph idx="1"/>
          </p:nvPr>
        </p:nvPicPr>
        <p:blipFill>
          <a:blip r:embed="rId2"/>
          <a:stretch>
            <a:fillRect/>
          </a:stretch>
        </p:blipFill>
        <p:spPr>
          <a:xfrm>
            <a:off x="2399178" y="990600"/>
            <a:ext cx="7393644" cy="5410200"/>
          </a:xfrm>
          <a:prstGeom prst="rect">
            <a:avLst/>
          </a:prstGeom>
        </p:spPr>
      </p:pic>
    </p:spTree>
    <p:extLst>
      <p:ext uri="{BB962C8B-B14F-4D97-AF65-F5344CB8AC3E}">
        <p14:creationId xmlns:p14="http://schemas.microsoft.com/office/powerpoint/2010/main" val="37512372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B8BE6-A9B7-9355-C068-1A84AA45C175}"/>
              </a:ext>
            </a:extLst>
          </p:cNvPr>
          <p:cNvSpPr>
            <a:spLocks noGrp="1"/>
          </p:cNvSpPr>
          <p:nvPr>
            <p:ph type="title"/>
          </p:nvPr>
        </p:nvSpPr>
        <p:spPr/>
        <p:txBody>
          <a:bodyPr/>
          <a:lstStyle/>
          <a:p>
            <a:r>
              <a:rPr kumimoji="1" lang="en-US" altLang="zh-CN" dirty="0"/>
              <a:t>Metric MDS</a:t>
            </a:r>
            <a:r>
              <a:rPr kumimoji="1" lang="zh-CN" altLang="en-US" dirty="0"/>
              <a:t> </a:t>
            </a:r>
            <a:r>
              <a:rPr lang="en" altLang="zh-CN" dirty="0">
                <a:effectLst/>
                <a:latin typeface="Helvetica" pitchFamily="2" charset="0"/>
              </a:rPr>
              <a:t>(</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4" name="内容占位符 3">
            <a:extLst>
              <a:ext uri="{FF2B5EF4-FFF2-40B4-BE49-F238E27FC236}">
                <a16:creationId xmlns:a16="http://schemas.microsoft.com/office/drawing/2014/main" id="{DC155058-634D-DF39-5E23-588D3C8C8AC5}"/>
              </a:ext>
            </a:extLst>
          </p:cNvPr>
          <p:cNvPicPr>
            <a:picLocks noGrp="1" noChangeAspect="1"/>
          </p:cNvPicPr>
          <p:nvPr>
            <p:ph idx="1"/>
          </p:nvPr>
        </p:nvPicPr>
        <p:blipFill>
          <a:blip r:embed="rId2"/>
          <a:stretch>
            <a:fillRect/>
          </a:stretch>
        </p:blipFill>
        <p:spPr>
          <a:xfrm>
            <a:off x="2062853" y="990600"/>
            <a:ext cx="8066294" cy="5410200"/>
          </a:xfrm>
          <a:prstGeom prst="rect">
            <a:avLst/>
          </a:prstGeom>
        </p:spPr>
      </p:pic>
    </p:spTree>
    <p:extLst>
      <p:ext uri="{BB962C8B-B14F-4D97-AF65-F5344CB8AC3E}">
        <p14:creationId xmlns:p14="http://schemas.microsoft.com/office/powerpoint/2010/main" val="4244503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82FFC-9ADC-7258-54EE-097D0DD8B0D6}"/>
              </a:ext>
            </a:extLst>
          </p:cNvPr>
          <p:cNvSpPr>
            <a:spLocks noGrp="1"/>
          </p:cNvSpPr>
          <p:nvPr>
            <p:ph type="title"/>
          </p:nvPr>
        </p:nvSpPr>
        <p:spPr/>
        <p:txBody>
          <a:bodyPr/>
          <a:lstStyle/>
          <a:p>
            <a:r>
              <a:rPr kumimoji="1" lang="en" altLang="zh-CN" dirty="0" err="1"/>
              <a:t>cMDS</a:t>
            </a:r>
            <a:r>
              <a:rPr kumimoji="1" lang="en" altLang="zh-CN" dirty="0"/>
              <a:t> vs. Sammon Mapping</a:t>
            </a:r>
            <a:endParaRPr kumimoji="1" lang="zh-CN" altLang="en-US" dirty="0"/>
          </a:p>
        </p:txBody>
      </p:sp>
      <p:pic>
        <p:nvPicPr>
          <p:cNvPr id="4" name="内容占位符 3">
            <a:extLst>
              <a:ext uri="{FF2B5EF4-FFF2-40B4-BE49-F238E27FC236}">
                <a16:creationId xmlns:a16="http://schemas.microsoft.com/office/drawing/2014/main" id="{0CE1B295-DB7F-0359-3AFC-F5B373393B26}"/>
              </a:ext>
            </a:extLst>
          </p:cNvPr>
          <p:cNvPicPr>
            <a:picLocks noGrp="1" noChangeAspect="1"/>
          </p:cNvPicPr>
          <p:nvPr>
            <p:ph idx="1"/>
          </p:nvPr>
        </p:nvPicPr>
        <p:blipFill>
          <a:blip r:embed="rId2"/>
          <a:stretch>
            <a:fillRect/>
          </a:stretch>
        </p:blipFill>
        <p:spPr>
          <a:xfrm>
            <a:off x="2667000" y="1371600"/>
            <a:ext cx="6858000" cy="2679700"/>
          </a:xfrm>
          <a:prstGeom prst="rect">
            <a:avLst/>
          </a:prstGeom>
        </p:spPr>
      </p:pic>
      <p:sp>
        <p:nvSpPr>
          <p:cNvPr id="6" name="文本框 5">
            <a:extLst>
              <a:ext uri="{FF2B5EF4-FFF2-40B4-BE49-F238E27FC236}">
                <a16:creationId xmlns:a16="http://schemas.microsoft.com/office/drawing/2014/main" id="{297DA89F-EAE3-786C-4DB0-A181B4AA570C}"/>
              </a:ext>
            </a:extLst>
          </p:cNvPr>
          <p:cNvSpPr txBox="1"/>
          <p:nvPr/>
        </p:nvSpPr>
        <p:spPr>
          <a:xfrm>
            <a:off x="2514600" y="4419600"/>
            <a:ext cx="8153400" cy="1569660"/>
          </a:xfrm>
          <a:prstGeom prst="rect">
            <a:avLst/>
          </a:prstGeom>
          <a:noFill/>
        </p:spPr>
        <p:txBody>
          <a:bodyPr wrap="square">
            <a:spAutoFit/>
          </a:bodyPr>
          <a:lstStyle/>
          <a:p>
            <a:r>
              <a:rPr lang="en" altLang="zh-CN" sz="2400" i="1" dirty="0">
                <a:effectLst/>
                <a:latin typeface="Helvetica" pitchFamily="2" charset="0"/>
              </a:rPr>
              <a:t>Results of </a:t>
            </a:r>
            <a:r>
              <a:rPr lang="en" altLang="zh-CN" sz="2400" i="1" dirty="0" err="1">
                <a:effectLst/>
                <a:latin typeface="Helvetica" pitchFamily="2" charset="0"/>
              </a:rPr>
              <a:t>cMDS</a:t>
            </a:r>
            <a:r>
              <a:rPr lang="en" altLang="zh-CN" sz="2400" i="1" dirty="0">
                <a:effectLst/>
                <a:latin typeface="Helvetica" pitchFamily="2" charset="0"/>
              </a:rPr>
              <a:t> and Sammon mapping for p = 2: Sammon</a:t>
            </a:r>
            <a:r>
              <a:rPr lang="en" altLang="zh-CN" sz="2400" dirty="0">
                <a:latin typeface="Helvetica" pitchFamily="2" charset="0"/>
              </a:rPr>
              <a:t> </a:t>
            </a:r>
            <a:r>
              <a:rPr lang="en" altLang="zh-CN" sz="2400" i="1" dirty="0">
                <a:effectLst/>
                <a:latin typeface="Helvetica" pitchFamily="2" charset="0"/>
              </a:rPr>
              <a:t>mapping better preserves inter-distances for smaller</a:t>
            </a:r>
            <a:r>
              <a:rPr lang="en" altLang="zh-CN" sz="2400" dirty="0">
                <a:latin typeface="Helvetica" pitchFamily="2" charset="0"/>
              </a:rPr>
              <a:t> </a:t>
            </a:r>
            <a:r>
              <a:rPr lang="en" altLang="zh-CN" sz="2400" i="1" dirty="0">
                <a:effectLst/>
                <a:latin typeface="Helvetica" pitchFamily="2" charset="0"/>
              </a:rPr>
              <a:t>dissimilarities while proportionally squeezing the</a:t>
            </a:r>
            <a:r>
              <a:rPr lang="en" altLang="zh-CN" sz="2400" dirty="0">
                <a:latin typeface="Helvetica" pitchFamily="2" charset="0"/>
              </a:rPr>
              <a:t> </a:t>
            </a:r>
            <a:r>
              <a:rPr lang="en" altLang="zh-CN" sz="2400" i="1" dirty="0">
                <a:effectLst/>
                <a:latin typeface="Helvetica" pitchFamily="2" charset="0"/>
              </a:rPr>
              <a:t>inter-distances for larger dissimilarities.</a:t>
            </a:r>
            <a:endParaRPr lang="en" altLang="zh-CN" sz="2400" dirty="0">
              <a:effectLst/>
              <a:latin typeface="Helvetica" pitchFamily="2" charset="0"/>
            </a:endParaRPr>
          </a:p>
        </p:txBody>
      </p:sp>
    </p:spTree>
    <p:extLst>
      <p:ext uri="{BB962C8B-B14F-4D97-AF65-F5344CB8AC3E}">
        <p14:creationId xmlns:p14="http://schemas.microsoft.com/office/powerpoint/2010/main" val="3351057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282B4-B4F1-7A2D-EE19-2830B6B5147F}"/>
              </a:ext>
            </a:extLst>
          </p:cNvPr>
          <p:cNvSpPr>
            <a:spLocks noGrp="1"/>
          </p:cNvSpPr>
          <p:nvPr>
            <p:ph type="title"/>
          </p:nvPr>
        </p:nvSpPr>
        <p:spPr/>
        <p:txBody>
          <a:bodyPr/>
          <a:lstStyle/>
          <a:p>
            <a:r>
              <a:rPr kumimoji="1" lang="en-US" altLang="zh-CN" dirty="0"/>
              <a:t>Non-metric MDS</a:t>
            </a:r>
            <a:endParaRPr kumimoji="1" lang="zh-CN" altLang="en-US" dirty="0"/>
          </a:p>
        </p:txBody>
      </p:sp>
      <p:pic>
        <p:nvPicPr>
          <p:cNvPr id="4" name="内容占位符 3">
            <a:extLst>
              <a:ext uri="{FF2B5EF4-FFF2-40B4-BE49-F238E27FC236}">
                <a16:creationId xmlns:a16="http://schemas.microsoft.com/office/drawing/2014/main" id="{2AD77967-E8D2-DBA7-F9ED-A96070AC0FEE}"/>
              </a:ext>
            </a:extLst>
          </p:cNvPr>
          <p:cNvPicPr>
            <a:picLocks noGrp="1" noChangeAspect="1"/>
          </p:cNvPicPr>
          <p:nvPr>
            <p:ph idx="1"/>
          </p:nvPr>
        </p:nvPicPr>
        <p:blipFill>
          <a:blip r:embed="rId2"/>
          <a:stretch>
            <a:fillRect/>
          </a:stretch>
        </p:blipFill>
        <p:spPr>
          <a:xfrm>
            <a:off x="1999146" y="990600"/>
            <a:ext cx="8193708" cy="5410200"/>
          </a:xfrm>
          <a:prstGeom prst="rect">
            <a:avLst/>
          </a:prstGeom>
        </p:spPr>
      </p:pic>
    </p:spTree>
    <p:extLst>
      <p:ext uri="{BB962C8B-B14F-4D97-AF65-F5344CB8AC3E}">
        <p14:creationId xmlns:p14="http://schemas.microsoft.com/office/powerpoint/2010/main" val="9396067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33282-0693-834B-F7AF-0EB8F564CFD9}"/>
              </a:ext>
            </a:extLst>
          </p:cNvPr>
          <p:cNvSpPr>
            <a:spLocks noGrp="1"/>
          </p:cNvSpPr>
          <p:nvPr>
            <p:ph type="title"/>
          </p:nvPr>
        </p:nvSpPr>
        <p:spPr/>
        <p:txBody>
          <a:bodyPr/>
          <a:lstStyle/>
          <a:p>
            <a:r>
              <a:rPr kumimoji="1" lang="en" altLang="zh-CN" dirty="0"/>
              <a:t>Kruskal’s Non-metric MDS</a:t>
            </a:r>
            <a:endParaRPr kumimoji="1" lang="zh-CN" altLang="en-US" dirty="0"/>
          </a:p>
        </p:txBody>
      </p:sp>
      <p:pic>
        <p:nvPicPr>
          <p:cNvPr id="4" name="内容占位符 3">
            <a:extLst>
              <a:ext uri="{FF2B5EF4-FFF2-40B4-BE49-F238E27FC236}">
                <a16:creationId xmlns:a16="http://schemas.microsoft.com/office/drawing/2014/main" id="{CC52330C-EF2A-44FD-E3E5-780D47D3753B}"/>
              </a:ext>
            </a:extLst>
          </p:cNvPr>
          <p:cNvPicPr>
            <a:picLocks noGrp="1" noChangeAspect="1"/>
          </p:cNvPicPr>
          <p:nvPr>
            <p:ph idx="1"/>
          </p:nvPr>
        </p:nvPicPr>
        <p:blipFill>
          <a:blip r:embed="rId2"/>
          <a:stretch>
            <a:fillRect/>
          </a:stretch>
        </p:blipFill>
        <p:spPr>
          <a:xfrm>
            <a:off x="1066800" y="1212850"/>
            <a:ext cx="10058400" cy="4965700"/>
          </a:xfrm>
          <a:prstGeom prst="rect">
            <a:avLst/>
          </a:prstGeom>
        </p:spPr>
      </p:pic>
    </p:spTree>
    <p:extLst>
      <p:ext uri="{BB962C8B-B14F-4D97-AF65-F5344CB8AC3E}">
        <p14:creationId xmlns:p14="http://schemas.microsoft.com/office/powerpoint/2010/main" val="2713077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9303-53E4-079C-EAFD-B8A0D1527BE2}"/>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2F81F510-33DB-4904-9E75-5E26FDDCA24E}"/>
              </a:ext>
            </a:extLst>
          </p:cNvPr>
          <p:cNvSpPr>
            <a:spLocks noGrp="1"/>
          </p:cNvSpPr>
          <p:nvPr>
            <p:ph type="ctrTitle"/>
          </p:nvPr>
        </p:nvSpPr>
        <p:spPr>
          <a:xfrm>
            <a:off x="4267200" y="3827780"/>
            <a:ext cx="6457950" cy="1280795"/>
          </a:xfrm>
        </p:spPr>
        <p:txBody>
          <a:bodyPr/>
          <a:lstStyle/>
          <a:p>
            <a:r>
              <a:rPr lang="en-US" altLang="zh-CN" dirty="0"/>
              <a:t>Chapter 8.5: Manifold Embedding</a:t>
            </a:r>
            <a:endParaRPr lang="zh-CN" altLang="en-US" dirty="0"/>
          </a:p>
        </p:txBody>
      </p:sp>
    </p:spTree>
    <p:extLst>
      <p:ext uri="{BB962C8B-B14F-4D97-AF65-F5344CB8AC3E}">
        <p14:creationId xmlns:p14="http://schemas.microsoft.com/office/powerpoint/2010/main" val="24673598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B63F-238B-4A6F-28B8-DCA3FA213F3A}"/>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676FC589-2862-3874-BA51-69C70E1A0C0E}"/>
              </a:ext>
            </a:extLst>
          </p:cNvPr>
          <p:cNvSpPr>
            <a:spLocks noGrp="1" noChangeArrowheads="1"/>
          </p:cNvSpPr>
          <p:nvPr>
            <p:ph type="title"/>
          </p:nvPr>
        </p:nvSpPr>
        <p:spPr/>
        <p:txBody>
          <a:bodyPr/>
          <a:lstStyle/>
          <a:p>
            <a:pPr eaLnBrk="1" hangingPunct="1"/>
            <a:r>
              <a:rPr lang="en-US" altLang="en-US" dirty="0">
                <a:solidFill>
                  <a:schemeClr val="tx1">
                    <a:lumMod val="50000"/>
                  </a:schemeClr>
                </a:solidFill>
              </a:rPr>
              <a:t>Intrinsic Low Dimensional Space</a:t>
            </a:r>
          </a:p>
        </p:txBody>
      </p:sp>
      <p:pic>
        <p:nvPicPr>
          <p:cNvPr id="3" name="内容占位符 2">
            <a:extLst>
              <a:ext uri="{FF2B5EF4-FFF2-40B4-BE49-F238E27FC236}">
                <a16:creationId xmlns:a16="http://schemas.microsoft.com/office/drawing/2014/main" id="{B02C61BC-EE63-BCEA-20B1-29DAA9C2BE2F}"/>
              </a:ext>
            </a:extLst>
          </p:cNvPr>
          <p:cNvPicPr>
            <a:picLocks noGrp="1" noChangeAspect="1"/>
          </p:cNvPicPr>
          <p:nvPr>
            <p:ph idx="1"/>
          </p:nvPr>
        </p:nvPicPr>
        <p:blipFill>
          <a:blip r:embed="rId3"/>
          <a:stretch>
            <a:fillRect/>
          </a:stretch>
        </p:blipFill>
        <p:spPr>
          <a:xfrm>
            <a:off x="1015811" y="1447800"/>
            <a:ext cx="10160378" cy="4365062"/>
          </a:xfrm>
          <a:prstGeom prst="rect">
            <a:avLst/>
          </a:prstGeom>
        </p:spPr>
      </p:pic>
    </p:spTree>
    <p:extLst>
      <p:ext uri="{BB962C8B-B14F-4D97-AF65-F5344CB8AC3E}">
        <p14:creationId xmlns:p14="http://schemas.microsoft.com/office/powerpoint/2010/main" val="1614885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FA36C-EECF-77EE-F251-00398E9CD00D}"/>
              </a:ext>
            </a:extLst>
          </p:cNvPr>
          <p:cNvSpPr>
            <a:spLocks noGrp="1"/>
          </p:cNvSpPr>
          <p:nvPr>
            <p:ph type="title"/>
          </p:nvPr>
        </p:nvSpPr>
        <p:spPr/>
        <p:txBody>
          <a:bodyPr/>
          <a:lstStyle/>
          <a:p>
            <a:r>
              <a:rPr kumimoji="1" lang="en-US" altLang="zh-CN" dirty="0"/>
              <a:t>Manifold Learning</a:t>
            </a:r>
            <a:endParaRPr kumimoji="1" lang="zh-CN" altLang="en-US" dirty="0"/>
          </a:p>
        </p:txBody>
      </p:sp>
      <p:sp>
        <p:nvSpPr>
          <p:cNvPr id="3" name="内容占位符 2">
            <a:extLst>
              <a:ext uri="{FF2B5EF4-FFF2-40B4-BE49-F238E27FC236}">
                <a16:creationId xmlns:a16="http://schemas.microsoft.com/office/drawing/2014/main" id="{3536FED2-9CF4-46F6-4F64-65C50ED11CD3}"/>
              </a:ext>
            </a:extLst>
          </p:cNvPr>
          <p:cNvSpPr>
            <a:spLocks noGrp="1"/>
          </p:cNvSpPr>
          <p:nvPr>
            <p:ph idx="1"/>
          </p:nvPr>
        </p:nvSpPr>
        <p:spPr/>
        <p:txBody>
          <a:bodyPr/>
          <a:lstStyle/>
          <a:p>
            <a:r>
              <a:rPr lang="en" altLang="zh-CN" sz="2400" b="0" i="0" dirty="0">
                <a:solidFill>
                  <a:srgbClr val="333333"/>
                </a:solidFill>
                <a:effectLst/>
                <a:latin typeface="Arial" panose="020B0604020202020204" pitchFamily="34" charset="0"/>
              </a:rPr>
              <a:t>Manifold learning is a kind of dimensionality reduction method that draws lessons from the concept of topological manifold. "Manifold" is a space that is homeomorphic to Euclidean space locally, in other words, it has the properties of Euclidean space locally and can be used to calculate the distance. This has brought great inspiration to dimensionality reduction methods: if a low-dimensional manifold is embedded in a high-dimensional space, the distribution of data samples in high-dimensional space is very complicated, but it still has the properties of Euclidean space locally. Therefore, it is easy to establish a reduced-dimensional mapping relationship locally, and then try to extend the local mapping relationship to the whole world.</a:t>
            </a:r>
            <a:endParaRPr kumimoji="1" lang="zh-CN" altLang="en-US" sz="2400" dirty="0"/>
          </a:p>
        </p:txBody>
      </p:sp>
    </p:spTree>
    <p:extLst>
      <p:ext uri="{BB962C8B-B14F-4D97-AF65-F5344CB8AC3E}">
        <p14:creationId xmlns:p14="http://schemas.microsoft.com/office/powerpoint/2010/main" val="3945606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lstStyle/>
          <a:p>
            <a:pPr eaLnBrk="1" hangingPunct="1">
              <a:lnSpc>
                <a:spcPct val="90000"/>
              </a:lnSpc>
            </a:pPr>
            <a:r>
              <a:rPr lang="en-US" altLang="en-US" dirty="0"/>
              <a:t>Instead of only modeling local distances, we can try to measure the distances along the manifold and then model these intrinsic distances (</a:t>
            </a:r>
            <a:r>
              <a:rPr lang="en-US" altLang="en-US" dirty="0" err="1"/>
              <a:t>本真距离</a:t>
            </a:r>
            <a:r>
              <a:rPr lang="en-US" altLang="en-US" dirty="0"/>
              <a:t>).</a:t>
            </a:r>
          </a:p>
          <a:p>
            <a:pPr lvl="1" eaLnBrk="1" hangingPunct="1">
              <a:lnSpc>
                <a:spcPct val="90000"/>
              </a:lnSpc>
            </a:pPr>
            <a:r>
              <a:rPr lang="en-US" altLang="en-US" dirty="0"/>
              <a:t>The main problem is to find a robust way of measuring distances along the manifold. </a:t>
            </a:r>
          </a:p>
          <a:p>
            <a:pPr lvl="1" eaLnBrk="1" hangingPunct="1">
              <a:lnSpc>
                <a:spcPct val="90000"/>
              </a:lnSpc>
            </a:pPr>
            <a:r>
              <a:rPr lang="en-US" altLang="en-US" dirty="0"/>
              <a:t>If we can measure manifold distances, the global optimization is easy: It’s just global MDS (i.e. PCA)</a:t>
            </a:r>
          </a:p>
        </p:txBody>
      </p:sp>
      <p:sp>
        <p:nvSpPr>
          <p:cNvPr id="25602" name="Rectangle 2"/>
          <p:cNvSpPr>
            <a:spLocks noGrp="1" noChangeArrowheads="1"/>
          </p:cNvSpPr>
          <p:nvPr>
            <p:ph type="title"/>
          </p:nvPr>
        </p:nvSpPr>
        <p:spPr>
          <a:xfrm>
            <a:off x="609600" y="152400"/>
            <a:ext cx="10972800" cy="733410"/>
          </a:xfrm>
        </p:spPr>
        <p:txBody>
          <a:bodyPr/>
          <a:lstStyle/>
          <a:p>
            <a:pPr eaLnBrk="1" hangingPunct="1"/>
            <a:r>
              <a:rPr lang="en-US" altLang="en-US" dirty="0" err="1">
                <a:solidFill>
                  <a:schemeClr val="tx1">
                    <a:lumMod val="50000"/>
                  </a:schemeClr>
                </a:solidFill>
              </a:rPr>
              <a:t>Isomap</a:t>
            </a:r>
            <a:r>
              <a:rPr lang="en-US" altLang="en-US" dirty="0">
                <a:solidFill>
                  <a:schemeClr val="tx1">
                    <a:lumMod val="50000"/>
                  </a:schemeClr>
                </a:solidFill>
              </a:rPr>
              <a:t>: Local MDS without local optima</a:t>
            </a:r>
          </a:p>
        </p:txBody>
      </p:sp>
      <p:sp>
        <p:nvSpPr>
          <p:cNvPr id="25604" name="Rectangle 4"/>
          <p:cNvSpPr>
            <a:spLocks noChangeArrowheads="1"/>
          </p:cNvSpPr>
          <p:nvPr/>
        </p:nvSpPr>
        <p:spPr bwMode="auto">
          <a:xfrm>
            <a:off x="7562850" y="2505075"/>
            <a:ext cx="2771775" cy="2197100"/>
          </a:xfrm>
          <a:prstGeom prst="rect">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05" name="Oval 11"/>
          <p:cNvSpPr>
            <a:spLocks noChangeArrowheads="1"/>
          </p:cNvSpPr>
          <p:nvPr/>
        </p:nvSpPr>
        <p:spPr bwMode="auto">
          <a:xfrm>
            <a:off x="8858249" y="4235450"/>
            <a:ext cx="107950" cy="107950"/>
          </a:xfrm>
          <a:prstGeom prst="ellipse">
            <a:avLst/>
          </a:prstGeom>
          <a:solidFill>
            <a:srgbClr val="3333CC"/>
          </a:solidFill>
          <a:ln w="9525">
            <a:solidFill>
              <a:srgbClr val="3333CC"/>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06" name="Oval 12"/>
          <p:cNvSpPr>
            <a:spLocks noChangeArrowheads="1"/>
          </p:cNvSpPr>
          <p:nvPr/>
        </p:nvSpPr>
        <p:spPr bwMode="auto">
          <a:xfrm>
            <a:off x="9290049" y="4127500"/>
            <a:ext cx="107950" cy="107950"/>
          </a:xfrm>
          <a:prstGeom prst="ellipse">
            <a:avLst/>
          </a:prstGeom>
          <a:solidFill>
            <a:srgbClr val="3333CC"/>
          </a:solidFill>
          <a:ln w="9525">
            <a:solidFill>
              <a:srgbClr val="3333CC"/>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07" name="Oval 13"/>
          <p:cNvSpPr>
            <a:spLocks noChangeArrowheads="1"/>
          </p:cNvSpPr>
          <p:nvPr/>
        </p:nvSpPr>
        <p:spPr bwMode="auto">
          <a:xfrm>
            <a:off x="8353424" y="4019550"/>
            <a:ext cx="107950" cy="107950"/>
          </a:xfrm>
          <a:prstGeom prst="ellipse">
            <a:avLst/>
          </a:prstGeom>
          <a:solidFill>
            <a:srgbClr val="009900"/>
          </a:solidFill>
          <a:ln w="9525">
            <a:solidFill>
              <a:srgbClr val="0099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08" name="Oval 14"/>
          <p:cNvSpPr>
            <a:spLocks noChangeArrowheads="1"/>
          </p:cNvSpPr>
          <p:nvPr/>
        </p:nvSpPr>
        <p:spPr bwMode="auto">
          <a:xfrm>
            <a:off x="9324974" y="3370262"/>
            <a:ext cx="107950" cy="107950"/>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09" name="Oval 15"/>
          <p:cNvSpPr>
            <a:spLocks noChangeArrowheads="1"/>
          </p:cNvSpPr>
          <p:nvPr/>
        </p:nvSpPr>
        <p:spPr bwMode="auto">
          <a:xfrm>
            <a:off x="8821737" y="3370262"/>
            <a:ext cx="107950" cy="107950"/>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0" name="Oval 16"/>
          <p:cNvSpPr>
            <a:spLocks noChangeArrowheads="1"/>
          </p:cNvSpPr>
          <p:nvPr/>
        </p:nvSpPr>
        <p:spPr bwMode="auto">
          <a:xfrm>
            <a:off x="8318499" y="3587750"/>
            <a:ext cx="107950" cy="107950"/>
          </a:xfrm>
          <a:prstGeom prst="ellipse">
            <a:avLst/>
          </a:prstGeom>
          <a:solidFill>
            <a:srgbClr val="009900"/>
          </a:solidFill>
          <a:ln w="9525">
            <a:solidFill>
              <a:srgbClr val="0099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1" name="Text Box 17"/>
          <p:cNvSpPr txBox="1">
            <a:spLocks noChangeArrowheads="1"/>
          </p:cNvSpPr>
          <p:nvPr/>
        </p:nvSpPr>
        <p:spPr bwMode="auto">
          <a:xfrm>
            <a:off x="7562849" y="2578100"/>
            <a:ext cx="75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a:t>2-D</a:t>
            </a:r>
          </a:p>
        </p:txBody>
      </p:sp>
      <p:sp>
        <p:nvSpPr>
          <p:cNvPr id="25612" name="Rectangle 18"/>
          <p:cNvSpPr>
            <a:spLocks noChangeArrowheads="1"/>
          </p:cNvSpPr>
          <p:nvPr/>
        </p:nvSpPr>
        <p:spPr bwMode="auto">
          <a:xfrm>
            <a:off x="7562849" y="5027612"/>
            <a:ext cx="2771777" cy="611188"/>
          </a:xfrm>
          <a:prstGeom prst="rect">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3" name="Oval 5"/>
          <p:cNvSpPr>
            <a:spLocks noChangeArrowheads="1"/>
          </p:cNvSpPr>
          <p:nvPr/>
        </p:nvSpPr>
        <p:spPr bwMode="auto">
          <a:xfrm>
            <a:off x="8355012" y="5280025"/>
            <a:ext cx="107950" cy="107950"/>
          </a:xfrm>
          <a:prstGeom prst="ellipse">
            <a:avLst/>
          </a:prstGeom>
          <a:solidFill>
            <a:srgbClr val="3333CC"/>
          </a:solidFill>
          <a:ln w="9525">
            <a:solidFill>
              <a:srgbClr val="3333CC"/>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4" name="Oval 6"/>
          <p:cNvSpPr>
            <a:spLocks noChangeArrowheads="1"/>
          </p:cNvSpPr>
          <p:nvPr/>
        </p:nvSpPr>
        <p:spPr bwMode="auto">
          <a:xfrm>
            <a:off x="8607424" y="5280025"/>
            <a:ext cx="107950" cy="107950"/>
          </a:xfrm>
          <a:prstGeom prst="ellipse">
            <a:avLst/>
          </a:prstGeom>
          <a:solidFill>
            <a:srgbClr val="3333CC"/>
          </a:solidFill>
          <a:ln w="9525">
            <a:solidFill>
              <a:srgbClr val="3333CC"/>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5" name="Oval 7"/>
          <p:cNvSpPr>
            <a:spLocks noChangeArrowheads="1"/>
          </p:cNvSpPr>
          <p:nvPr/>
        </p:nvSpPr>
        <p:spPr bwMode="auto">
          <a:xfrm>
            <a:off x="9002712" y="5280025"/>
            <a:ext cx="107950" cy="107950"/>
          </a:xfrm>
          <a:prstGeom prst="ellipse">
            <a:avLst/>
          </a:prstGeom>
          <a:solidFill>
            <a:srgbClr val="009900"/>
          </a:solidFill>
          <a:ln w="9525">
            <a:solidFill>
              <a:srgbClr val="0099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6" name="Oval 8"/>
          <p:cNvSpPr>
            <a:spLocks noChangeArrowheads="1"/>
          </p:cNvSpPr>
          <p:nvPr/>
        </p:nvSpPr>
        <p:spPr bwMode="auto">
          <a:xfrm>
            <a:off x="10118724" y="5280025"/>
            <a:ext cx="107950" cy="107950"/>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7" name="Oval 9"/>
          <p:cNvSpPr>
            <a:spLocks noChangeArrowheads="1"/>
          </p:cNvSpPr>
          <p:nvPr/>
        </p:nvSpPr>
        <p:spPr bwMode="auto">
          <a:xfrm>
            <a:off x="9794874" y="5280025"/>
            <a:ext cx="107950" cy="107950"/>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8" name="Oval 10"/>
          <p:cNvSpPr>
            <a:spLocks noChangeArrowheads="1"/>
          </p:cNvSpPr>
          <p:nvPr/>
        </p:nvSpPr>
        <p:spPr bwMode="auto">
          <a:xfrm>
            <a:off x="9397999" y="5280025"/>
            <a:ext cx="107950" cy="107950"/>
          </a:xfrm>
          <a:prstGeom prst="ellipse">
            <a:avLst/>
          </a:prstGeom>
          <a:solidFill>
            <a:srgbClr val="009900"/>
          </a:solidFill>
          <a:ln w="9525">
            <a:solidFill>
              <a:srgbClr val="0099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5619" name="Text Box 19"/>
          <p:cNvSpPr txBox="1">
            <a:spLocks noChangeArrowheads="1"/>
          </p:cNvSpPr>
          <p:nvPr/>
        </p:nvSpPr>
        <p:spPr bwMode="auto">
          <a:xfrm>
            <a:off x="7562849" y="5073650"/>
            <a:ext cx="75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a:t>1-D</a:t>
            </a:r>
          </a:p>
        </p:txBody>
      </p:sp>
      <p:sp>
        <p:nvSpPr>
          <p:cNvPr id="25620" name="Text Box 20"/>
          <p:cNvSpPr txBox="1">
            <a:spLocks noChangeArrowheads="1"/>
          </p:cNvSpPr>
          <p:nvPr/>
        </p:nvSpPr>
        <p:spPr bwMode="auto">
          <a:xfrm>
            <a:off x="7463953" y="1163623"/>
            <a:ext cx="29511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dirty="0"/>
              <a:t>If we measure distances along the manifold, d(</a:t>
            </a:r>
            <a:r>
              <a:rPr lang="en-US" altLang="en-US" sz="2000" dirty="0">
                <a:solidFill>
                  <a:srgbClr val="FF0000"/>
                </a:solidFill>
              </a:rPr>
              <a:t>1</a:t>
            </a:r>
            <a:r>
              <a:rPr lang="en-US" altLang="en-US" sz="2000" dirty="0"/>
              <a:t>,</a:t>
            </a:r>
            <a:r>
              <a:rPr lang="en-US" altLang="en-US" sz="2000" dirty="0">
                <a:solidFill>
                  <a:srgbClr val="3333CC"/>
                </a:solidFill>
              </a:rPr>
              <a:t>6</a:t>
            </a:r>
            <a:r>
              <a:rPr lang="en-US" altLang="en-US" sz="2000" dirty="0"/>
              <a:t>) &gt; d(</a:t>
            </a:r>
            <a:r>
              <a:rPr lang="en-US" altLang="en-US" sz="2000" dirty="0">
                <a:solidFill>
                  <a:srgbClr val="FF0000"/>
                </a:solidFill>
              </a:rPr>
              <a:t>1</a:t>
            </a:r>
            <a:r>
              <a:rPr lang="en-US" altLang="en-US" sz="2000" dirty="0"/>
              <a:t>,</a:t>
            </a:r>
            <a:r>
              <a:rPr lang="en-US" altLang="en-US" sz="2000" dirty="0">
                <a:solidFill>
                  <a:srgbClr val="009900"/>
                </a:solidFill>
              </a:rPr>
              <a:t>4</a:t>
            </a:r>
            <a:r>
              <a:rPr lang="en-US" altLang="en-US" sz="2000" dirty="0"/>
              <a:t>)</a:t>
            </a:r>
          </a:p>
        </p:txBody>
      </p:sp>
      <p:sp>
        <p:nvSpPr>
          <p:cNvPr id="25621" name="Text Box 21"/>
          <p:cNvSpPr txBox="1">
            <a:spLocks noChangeArrowheads="1"/>
          </p:cNvSpPr>
          <p:nvPr/>
        </p:nvSpPr>
        <p:spPr bwMode="auto">
          <a:xfrm>
            <a:off x="9290050" y="3009901"/>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FF0000"/>
                </a:solidFill>
              </a:rPr>
              <a:t>1</a:t>
            </a:r>
          </a:p>
        </p:txBody>
      </p:sp>
      <p:sp>
        <p:nvSpPr>
          <p:cNvPr id="25622" name="Text Box 22"/>
          <p:cNvSpPr txBox="1">
            <a:spLocks noChangeArrowheads="1"/>
          </p:cNvSpPr>
          <p:nvPr/>
        </p:nvSpPr>
        <p:spPr bwMode="auto">
          <a:xfrm>
            <a:off x="8066087" y="3981451"/>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009900"/>
                </a:solidFill>
              </a:rPr>
              <a:t>4</a:t>
            </a:r>
          </a:p>
        </p:txBody>
      </p:sp>
      <p:sp>
        <p:nvSpPr>
          <p:cNvPr id="25623" name="Text Box 23"/>
          <p:cNvSpPr txBox="1">
            <a:spLocks noChangeArrowheads="1"/>
          </p:cNvSpPr>
          <p:nvPr/>
        </p:nvSpPr>
        <p:spPr bwMode="auto">
          <a:xfrm>
            <a:off x="9326562" y="4162426"/>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3333CC"/>
                </a:solidFill>
              </a:rPr>
              <a:t>6</a:t>
            </a:r>
          </a:p>
        </p:txBody>
      </p:sp>
    </p:spTree>
    <p:extLst>
      <p:ext uri="{BB962C8B-B14F-4D97-AF65-F5344CB8AC3E}">
        <p14:creationId xmlns:p14="http://schemas.microsoft.com/office/powerpoint/2010/main" val="119139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453A35-41F7-4AB7-9E07-57942DD46250}"/>
                  </a:ext>
                </a:extLst>
              </p:cNvPr>
              <p:cNvSpPr>
                <a:spLocks noGrp="1"/>
              </p:cNvSpPr>
              <p:nvPr>
                <p:ph idx="1"/>
              </p:nvPr>
            </p:nvSpPr>
            <p:spPr/>
            <p:txBody>
              <a:bodyPr/>
              <a:lstStyle/>
              <a:p>
                <a:r>
                  <a:rPr lang="en" altLang="zh-CN" sz="2400" dirty="0"/>
                  <a:t>Objective: To maximize the variance of data in the transformed space.</a:t>
                </a:r>
              </a:p>
              <a:p>
                <a:pPr lvl="1"/>
                <a:r>
                  <a:rPr lang="en-US" altLang="zh-CN" sz="2000" dirty="0"/>
                  <a:t>After projecting, sample </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dirty="0" smtClean="0">
                            <a:latin typeface="Cambria Math" panose="02040503050406030204" pitchFamily="18" charset="0"/>
                          </a:rPr>
                          <m:t>𝒙</m:t>
                        </m:r>
                      </m:e>
                      <m:sup>
                        <m:r>
                          <a:rPr lang="en-US" altLang="zh-CN" sz="2000" dirty="0" smtClean="0">
                            <a:latin typeface="Cambria Math" panose="02040503050406030204" pitchFamily="18" charset="0"/>
                          </a:rPr>
                          <m:t>(</m:t>
                        </m:r>
                        <m:r>
                          <a:rPr lang="en-US" altLang="zh-CN" sz="2000" dirty="0" smtClean="0">
                            <a:latin typeface="Cambria Math" panose="02040503050406030204" pitchFamily="18" charset="0"/>
                          </a:rPr>
                          <m:t>𝑛</m:t>
                        </m:r>
                        <m:r>
                          <a:rPr lang="en-US" altLang="zh-CN" sz="2000" dirty="0" smtClean="0">
                            <a:latin typeface="Cambria Math" panose="02040503050406030204" pitchFamily="18" charset="0"/>
                          </a:rPr>
                          <m:t>)</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ea typeface="Cambria Math" panose="02040503050406030204" pitchFamily="18" charset="0"/>
                          </a:rPr>
                          <m:t>𝐷</m:t>
                        </m:r>
                      </m:sup>
                    </m:sSup>
                  </m:oMath>
                </a14:m>
                <a:r>
                  <a:rPr lang="en-US" altLang="zh-CN" sz="2000" dirty="0"/>
                  <a:t> is</a:t>
                </a:r>
              </a:p>
              <a:p>
                <a:pPr lvl="1"/>
                <a:endParaRPr lang="en-US" altLang="zh-CN" sz="2000" dirty="0"/>
              </a:p>
              <a:p>
                <a:pPr lvl="1"/>
                <a:endParaRPr lang="en-US" altLang="zh-CN" sz="2000" dirty="0"/>
              </a:p>
              <a:p>
                <a:pPr lvl="1"/>
                <a:r>
                  <a:rPr lang="en-US" altLang="zh-CN" sz="2000" dirty="0"/>
                  <a:t>The variance of all samples </a:t>
                </a:r>
                <a14:m>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𝑁</m:t>
                                </m:r>
                              </m:e>
                            </m:d>
                          </m:sup>
                        </m:sSup>
                      </m:e>
                    </m:d>
                  </m:oMath>
                </a14:m>
                <a:r>
                  <a:rPr lang="en-US" altLang="zh-CN" sz="2000" dirty="0"/>
                  <a:t> after projecting</a:t>
                </a:r>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𝑋</m:t>
                        </m:r>
                      </m:e>
                    </m:acc>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0" i="1" smtClean="0">
                            <a:latin typeface="Cambria Math" panose="02040503050406030204" pitchFamily="18" charset="0"/>
                          </a:rPr>
                          <m:t>𝑥</m:t>
                        </m:r>
                      </m:e>
                    </m:acc>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1</m:t>
                        </m:r>
                      </m:e>
                      <m:sup>
                        <m:r>
                          <a:rPr lang="en-US" altLang="zh-CN" sz="2000" b="0" i="1" smtClean="0">
                            <a:latin typeface="Cambria Math" panose="02040503050406030204" pitchFamily="18" charset="0"/>
                          </a:rPr>
                          <m:t>𝑇</m:t>
                        </m:r>
                      </m:sup>
                    </m:sSup>
                  </m:oMath>
                </a14:m>
                <a:r>
                  <a:rPr lang="en-US" altLang="zh-CN" sz="2000" dirty="0"/>
                  <a:t> where </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sup>
                        </m:sSup>
                      </m:e>
                    </m:nary>
                  </m:oMath>
                </a14:m>
                <a:endParaRPr lang="en-US" altLang="zh-CN" sz="2000" dirty="0"/>
              </a:p>
              <a:p>
                <a:pPr lvl="1"/>
                <a14:m>
                  <m:oMath xmlns:m="http://schemas.openxmlformats.org/officeDocument/2006/math">
                    <m:r>
                      <m:rPr>
                        <m:sty m:val="p"/>
                      </m:rPr>
                      <a:rPr lang="en-US" altLang="zh-CN" sz="2000" b="0" i="0" smtClean="0">
                        <a:latin typeface="Cambria Math" panose="02040503050406030204" pitchFamily="18" charset="0"/>
                      </a:rPr>
                      <m:t>Σ</m:t>
                    </m:r>
                    <m:r>
                      <a:rPr lang="en-US" altLang="zh-CN" sz="2000" b="0" i="1" smtClean="0">
                        <a:latin typeface="Cambria Math" panose="02040503050406030204" pitchFamily="18" charset="0"/>
                      </a:rPr>
                      <m:t>=</m:t>
                    </m:r>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𝑁</m:t>
                        </m:r>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0"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𝑋</m:t>
                            </m:r>
                          </m:e>
                        </m:acc>
                      </m:e>
                    </m:d>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0"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𝑋</m:t>
                                </m:r>
                              </m:e>
                            </m:acc>
                          </m:e>
                        </m:d>
                      </m:e>
                      <m:sup>
                        <m:r>
                          <a:rPr lang="en-US" altLang="zh-CN" sz="2000" b="0" i="1" smtClean="0">
                            <a:latin typeface="Cambria Math" panose="02040503050406030204" pitchFamily="18" charset="0"/>
                          </a:rPr>
                          <m:t>𝑇</m:t>
                        </m:r>
                      </m:sup>
                    </m:sSup>
                  </m:oMath>
                </a14:m>
                <a:r>
                  <a:rPr lang="en-US" altLang="zh-CN" sz="2000" dirty="0"/>
                  <a:t> is covariance matrix.</a:t>
                </a:r>
              </a:p>
            </p:txBody>
          </p:sp>
        </mc:Choice>
        <mc:Fallback xmlns="">
          <p:sp>
            <p:nvSpPr>
              <p:cNvPr id="3" name="内容占位符 2">
                <a:extLst>
                  <a:ext uri="{FF2B5EF4-FFF2-40B4-BE49-F238E27FC236}">
                    <a16:creationId xmlns:a16="http://schemas.microsoft.com/office/drawing/2014/main" id="{95453A35-41F7-4AB7-9E07-57942DD46250}"/>
                  </a:ext>
                </a:extLst>
              </p:cNvPr>
              <p:cNvSpPr>
                <a:spLocks noGrp="1" noRot="1" noChangeAspect="1" noMove="1" noResize="1" noEditPoints="1" noAdjustHandles="1" noChangeArrowheads="1" noChangeShapeType="1" noTextEdit="1"/>
              </p:cNvSpPr>
              <p:nvPr>
                <p:ph idx="1"/>
              </p:nvPr>
            </p:nvSpPr>
            <p:spPr>
              <a:blipFill>
                <a:blip r:embed="rId3"/>
                <a:stretch>
                  <a:fillRect l="-924" t="-978" b="-4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B2E6EF5E-1C1B-40F2-ABAF-981E401B3252}"/>
                  </a:ext>
                </a:extLst>
              </p:cNvPr>
              <p:cNvSpPr>
                <a:spLocks noGrp="1"/>
              </p:cNvSpPr>
              <p:nvPr>
                <p:ph idx="10"/>
              </p:nvPr>
            </p:nvSpPr>
            <p:spPr/>
            <p:txBody>
              <a:bodyPr/>
              <a:lstStyle/>
              <a:p>
                <a:r>
                  <a:rPr lang="en-US" altLang="zh-CN" sz="2400" dirty="0"/>
                  <a:t>Objective function:</a:t>
                </a:r>
                <a:endParaRPr lang="zh-CN" altLang="en-US" sz="2400" dirty="0"/>
              </a:p>
              <a:p>
                <a:pPr marL="154305" lvl="1" indent="0">
                  <a:buNone/>
                </a:pPr>
                <a:endParaRPr lang="en-US" altLang="zh-CN" dirty="0"/>
              </a:p>
              <a:p>
                <a:endParaRPr lang="en" altLang="zh-CN" sz="2800" dirty="0">
                  <a:solidFill>
                    <a:srgbClr val="C00000"/>
                  </a:solidFill>
                  <a:cs typeface="Arial" panose="020B0604020202090204" pitchFamily="34" charset="0"/>
                </a:endParaRPr>
              </a:p>
              <a:p>
                <a:r>
                  <a:rPr lang="en" altLang="zh-CN" sz="2400" dirty="0">
                    <a:solidFill>
                      <a:srgbClr val="C00000"/>
                    </a:solidFill>
                    <a:cs typeface="Arial" panose="020B0604020202090204" pitchFamily="34" charset="0"/>
                  </a:rPr>
                  <a:t>Derive the objective and make the derivative equal to 0:</a:t>
                </a:r>
              </a:p>
              <a:p>
                <a:endParaRPr lang="en" altLang="zh-CN" sz="2400" dirty="0"/>
              </a:p>
              <a:p>
                <a:pPr lvl="1"/>
                <a:endParaRPr lang="en" altLang="zh-CN" sz="2000" dirty="0"/>
              </a:p>
              <a:p>
                <a:pPr lvl="1"/>
                <a14:m>
                  <m:oMath xmlns:m="http://schemas.openxmlformats.org/officeDocument/2006/math">
                    <m:r>
                      <a:rPr lang="en-US" altLang="zh-CN" sz="2000" b="0" i="1" smtClean="0">
                        <a:latin typeface="Cambria Math" panose="02040503050406030204" pitchFamily="18" charset="0"/>
                      </a:rPr>
                      <m:t>𝑤</m:t>
                    </m:r>
                  </m:oMath>
                </a14:m>
                <a:r>
                  <a:rPr lang="en" altLang="zh-CN" sz="2000" dirty="0"/>
                  <a:t> is the eigenvector of the covariance matrix </a:t>
                </a:r>
                <a14:m>
                  <m:oMath xmlns:m="http://schemas.openxmlformats.org/officeDocument/2006/math">
                    <m:r>
                      <m:rPr>
                        <m:sty m:val="p"/>
                      </m:rPr>
                      <a:rPr lang="en-US" altLang="zh-CN" sz="2000">
                        <a:latin typeface="Cambria Math" panose="02040503050406030204" pitchFamily="18" charset="0"/>
                      </a:rPr>
                      <m:t>Σ</m:t>
                    </m:r>
                  </m:oMath>
                </a14:m>
                <a:r>
                  <a:rPr lang="en" altLang="zh-CN" sz="2000" dirty="0"/>
                  <a:t> and </a:t>
                </a:r>
                <a:r>
                  <a:rPr lang="el-GR" altLang="zh-CN" sz="2000" dirty="0"/>
                  <a:t>λ </a:t>
                </a:r>
                <a:r>
                  <a:rPr lang="en" altLang="zh-CN" sz="2000" dirty="0"/>
                  <a:t>is the eigenvalue.</a:t>
                </a:r>
              </a:p>
              <a:p>
                <a:pPr lvl="1"/>
                <a:endParaRPr lang="en-US" altLang="zh-CN" sz="2000" dirty="0"/>
              </a:p>
              <a:p>
                <a:pPr lvl="1"/>
                <a:endParaRPr lang="en-US" altLang="zh-CN" sz="2000" dirty="0"/>
              </a:p>
              <a:p>
                <a:pPr lvl="1"/>
                <a:r>
                  <a:rPr lang="el-GR" altLang="zh-CN" sz="2000" dirty="0"/>
                  <a:t>λ </a:t>
                </a:r>
                <a:r>
                  <a:rPr lang="en" altLang="zh-CN" sz="2000" dirty="0"/>
                  <a:t>is also the variance of the sample after projection.</a:t>
                </a:r>
                <a:endParaRPr lang="zh-CN" altLang="en-US" sz="2000" dirty="0"/>
              </a:p>
            </p:txBody>
          </p:sp>
        </mc:Choice>
        <mc:Fallback xmlns="">
          <p:sp>
            <p:nvSpPr>
              <p:cNvPr id="9" name="内容占位符 8">
                <a:extLst>
                  <a:ext uri="{FF2B5EF4-FFF2-40B4-BE49-F238E27FC236}">
                    <a16:creationId xmlns:a16="http://schemas.microsoft.com/office/drawing/2014/main" id="{B2E6EF5E-1C1B-40F2-ABAF-981E401B3252}"/>
                  </a:ext>
                </a:extLst>
              </p:cNvPr>
              <p:cNvSpPr>
                <a:spLocks noGrp="1" noRot="1" noChangeAspect="1" noMove="1" noResize="1" noEditPoints="1" noAdjustHandles="1" noChangeArrowheads="1" noChangeShapeType="1" noTextEdit="1"/>
              </p:cNvSpPr>
              <p:nvPr>
                <p:ph idx="10"/>
              </p:nvPr>
            </p:nvSpPr>
            <p:spPr>
              <a:blipFill>
                <a:blip r:embed="rId4"/>
                <a:stretch>
                  <a:fillRect l="-950" t="-97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727367A-E351-4CD0-9349-5D7592A3F70B}"/>
              </a:ext>
            </a:extLst>
          </p:cNvPr>
          <p:cNvSpPr>
            <a:spLocks noGrp="1"/>
          </p:cNvSpPr>
          <p:nvPr>
            <p:ph type="title"/>
          </p:nvPr>
        </p:nvSpPr>
        <p:spPr/>
        <p:txBody>
          <a:bodyPr/>
          <a:lstStyle/>
          <a:p>
            <a:r>
              <a:rPr lang="en-US" altLang="zh-CN" dirty="0"/>
              <a:t>PCA: One Dimension</a:t>
            </a:r>
            <a:endParaRPr lang="zh-CN" altLang="en-US" dirty="0"/>
          </a:p>
        </p:txBody>
      </p:sp>
      <p:pic>
        <p:nvPicPr>
          <p:cNvPr id="6" name="图片 5">
            <a:extLst>
              <a:ext uri="{FF2B5EF4-FFF2-40B4-BE49-F238E27FC236}">
                <a16:creationId xmlns:a16="http://schemas.microsoft.com/office/drawing/2014/main" id="{E82033F5-43AC-4EAD-B555-10A41B4BD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74" y="2253328"/>
            <a:ext cx="1545812" cy="566072"/>
          </a:xfrm>
          <a:prstGeom prst="rect">
            <a:avLst/>
          </a:prstGeom>
        </p:spPr>
      </p:pic>
      <p:pic>
        <p:nvPicPr>
          <p:cNvPr id="8" name="图片 7">
            <a:extLst>
              <a:ext uri="{FF2B5EF4-FFF2-40B4-BE49-F238E27FC236}">
                <a16:creationId xmlns:a16="http://schemas.microsoft.com/office/drawing/2014/main" id="{5BE189DD-BC6C-431F-83D1-51B40EC89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3581400"/>
            <a:ext cx="3832802" cy="1682250"/>
          </a:xfrm>
          <a:prstGeom prst="rect">
            <a:avLst/>
          </a:prstGeom>
        </p:spPr>
      </p:pic>
      <p:pic>
        <p:nvPicPr>
          <p:cNvPr id="14" name="图片 13">
            <a:extLst>
              <a:ext uri="{FF2B5EF4-FFF2-40B4-BE49-F238E27FC236}">
                <a16:creationId xmlns:a16="http://schemas.microsoft.com/office/drawing/2014/main" id="{D7CA5FEF-A971-4325-98FC-043C3CE17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657" y="3276600"/>
            <a:ext cx="1099486" cy="429997"/>
          </a:xfrm>
          <a:prstGeom prst="rect">
            <a:avLst/>
          </a:prstGeom>
        </p:spPr>
      </p:pic>
      <p:pic>
        <p:nvPicPr>
          <p:cNvPr id="4" name="图片 3">
            <a:extLst>
              <a:ext uri="{FF2B5EF4-FFF2-40B4-BE49-F238E27FC236}">
                <a16:creationId xmlns:a16="http://schemas.microsoft.com/office/drawing/2014/main" id="{108D78C0-B241-DA57-AD27-27DE485A08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1742" y="1491308"/>
            <a:ext cx="2879347" cy="762020"/>
          </a:xfrm>
          <a:prstGeom prst="rect">
            <a:avLst/>
          </a:prstGeom>
        </p:spPr>
      </p:pic>
      <p:pic>
        <p:nvPicPr>
          <p:cNvPr id="5" name="图片 4">
            <a:extLst>
              <a:ext uri="{FF2B5EF4-FFF2-40B4-BE49-F238E27FC236}">
                <a16:creationId xmlns:a16="http://schemas.microsoft.com/office/drawing/2014/main" id="{EA59DFCA-4781-A593-3859-423FE184D5EB}"/>
              </a:ext>
            </a:extLst>
          </p:cNvPr>
          <p:cNvPicPr>
            <a:picLocks noChangeAspect="1"/>
          </p:cNvPicPr>
          <p:nvPr/>
        </p:nvPicPr>
        <p:blipFill>
          <a:blip r:embed="rId9"/>
          <a:stretch>
            <a:fillRect/>
          </a:stretch>
        </p:blipFill>
        <p:spPr>
          <a:xfrm>
            <a:off x="7315200" y="4672222"/>
            <a:ext cx="3412899" cy="563598"/>
          </a:xfrm>
          <a:prstGeom prst="rect">
            <a:avLst/>
          </a:prstGeom>
        </p:spPr>
      </p:pic>
    </p:spTree>
    <p:extLst>
      <p:ext uri="{BB962C8B-B14F-4D97-AF65-F5344CB8AC3E}">
        <p14:creationId xmlns:p14="http://schemas.microsoft.com/office/powerpoint/2010/main" val="13390911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1C2609-2ADC-725C-949C-046F842F5BAF}"/>
              </a:ext>
            </a:extLst>
          </p:cNvPr>
          <p:cNvSpPr>
            <a:spLocks noGrp="1"/>
          </p:cNvSpPr>
          <p:nvPr>
            <p:ph type="title"/>
          </p:nvPr>
        </p:nvSpPr>
        <p:spPr/>
        <p:txBody>
          <a:bodyPr/>
          <a:lstStyle/>
          <a:p>
            <a:r>
              <a:rPr lang="en-US" altLang="zh-CN" dirty="0"/>
              <a:t>Isometric Mapping (</a:t>
            </a:r>
            <a:r>
              <a:rPr lang="en-US" altLang="zh-CN" dirty="0" err="1"/>
              <a:t>Isomap</a:t>
            </a:r>
            <a:r>
              <a:rPr lang="en-US" altLang="zh-CN" dirty="0"/>
              <a:t>)</a:t>
            </a:r>
            <a:endParaRPr lang="zh-CN" altLang="en-US" dirty="0"/>
          </a:p>
        </p:txBody>
      </p:sp>
      <p:pic>
        <p:nvPicPr>
          <p:cNvPr id="6" name="内容占位符 5">
            <a:extLst>
              <a:ext uri="{FF2B5EF4-FFF2-40B4-BE49-F238E27FC236}">
                <a16:creationId xmlns:a16="http://schemas.microsoft.com/office/drawing/2014/main" id="{3F43409D-7C6E-69E3-272C-A56932D6099F}"/>
              </a:ext>
            </a:extLst>
          </p:cNvPr>
          <p:cNvPicPr>
            <a:picLocks noGrp="1" noChangeAspect="1"/>
          </p:cNvPicPr>
          <p:nvPr>
            <p:ph idx="1"/>
          </p:nvPr>
        </p:nvPicPr>
        <p:blipFill>
          <a:blip r:embed="rId2"/>
          <a:stretch>
            <a:fillRect/>
          </a:stretch>
        </p:blipFill>
        <p:spPr>
          <a:xfrm>
            <a:off x="2660650" y="1841500"/>
            <a:ext cx="6870700" cy="3708400"/>
          </a:xfrm>
          <a:prstGeom prst="rect">
            <a:avLst/>
          </a:prstGeom>
        </p:spPr>
      </p:pic>
    </p:spTree>
    <p:extLst>
      <p:ext uri="{BB962C8B-B14F-4D97-AF65-F5344CB8AC3E}">
        <p14:creationId xmlns:p14="http://schemas.microsoft.com/office/powerpoint/2010/main" val="1365418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en-US" dirty="0">
                <a:solidFill>
                  <a:schemeClr val="tx1">
                    <a:lumMod val="50000"/>
                  </a:schemeClr>
                </a:solidFill>
              </a:rPr>
              <a:t>Isometric Feature Mapping (</a:t>
            </a:r>
            <a:r>
              <a:rPr lang="en-US" altLang="en-US" dirty="0" err="1">
                <a:solidFill>
                  <a:schemeClr val="tx1">
                    <a:lumMod val="50000"/>
                  </a:schemeClr>
                </a:solidFill>
              </a:rPr>
              <a:t>Isomap</a:t>
            </a:r>
            <a:r>
              <a:rPr lang="en-US" altLang="en-US" dirty="0">
                <a:solidFill>
                  <a:schemeClr val="tx1">
                    <a:lumMod val="50000"/>
                  </a:schemeClr>
                </a:solidFill>
              </a:rPr>
              <a:t>)</a:t>
            </a:r>
          </a:p>
        </p:txBody>
      </p:sp>
      <p:sp>
        <p:nvSpPr>
          <p:cNvPr id="143363" name="Rectangle 3"/>
          <p:cNvSpPr>
            <a:spLocks noGrp="1" noChangeArrowheads="1"/>
          </p:cNvSpPr>
          <p:nvPr>
            <p:ph idx="1"/>
          </p:nvPr>
        </p:nvSpPr>
        <p:spPr/>
        <p:txBody>
          <a:bodyPr/>
          <a:lstStyle/>
          <a:p>
            <a:r>
              <a:rPr lang="en-US" altLang="en-US" dirty="0"/>
              <a:t>A nonlinear method for dimensionality reduction</a:t>
            </a:r>
          </a:p>
          <a:p>
            <a:r>
              <a:rPr lang="en-US" altLang="en-US" dirty="0"/>
              <a:t>Finds the map that preserves the global, nonlinear geometry of the data by preserving the geodesic manifold interpoint distances</a:t>
            </a:r>
          </a:p>
          <a:p>
            <a:r>
              <a:rPr lang="en-US" altLang="en-US" dirty="0"/>
              <a:t>Geodesic: Shortest curve along the manifold connecting two points</a:t>
            </a:r>
          </a:p>
          <a:p>
            <a:r>
              <a:rPr lang="en-US" altLang="en-US" dirty="0"/>
              <a:t>First approximates the geodesic interpoint distances, then runs MDS to find the projection that preserves these distances</a:t>
            </a:r>
          </a:p>
          <a:p>
            <a:pPr>
              <a:buFontTx/>
              <a:buNone/>
            </a:pPr>
            <a:r>
              <a:rPr lang="en-US" altLang="en-US" dirty="0"/>
              <a:t>	2 components:</a:t>
            </a:r>
          </a:p>
          <a:p>
            <a:pPr>
              <a:buFontTx/>
              <a:buNone/>
            </a:pPr>
            <a:r>
              <a:rPr lang="en-US" altLang="en-US" dirty="0"/>
              <a:t>	- </a:t>
            </a:r>
            <a:r>
              <a:rPr lang="en-US" altLang="en-US" sz="2800" dirty="0">
                <a:solidFill>
                  <a:srgbClr val="000000"/>
                </a:solidFill>
              </a:rPr>
              <a:t>How do we measure the geodesic distances on the manifold?</a:t>
            </a:r>
          </a:p>
          <a:p>
            <a:pPr>
              <a:buFontTx/>
              <a:buNone/>
            </a:pPr>
            <a:r>
              <a:rPr lang="en-US" altLang="en-US" sz="2800" dirty="0">
                <a:solidFill>
                  <a:srgbClr val="000000"/>
                </a:solidFill>
              </a:rPr>
              <a:t>	- How to map points on the Euclidean space in lower dimensional space?</a:t>
            </a:r>
          </a:p>
        </p:txBody>
      </p:sp>
    </p:spTree>
    <p:extLst>
      <p:ext uri="{BB962C8B-B14F-4D97-AF65-F5344CB8AC3E}">
        <p14:creationId xmlns:p14="http://schemas.microsoft.com/office/powerpoint/2010/main" val="2636865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idx="1"/>
          </p:nvPr>
        </p:nvSpPr>
        <p:spPr/>
        <p:txBody>
          <a:bodyPr/>
          <a:lstStyle/>
          <a:p>
            <a:pPr eaLnBrk="1" hangingPunct="1"/>
            <a:r>
              <a:rPr lang="en-US" altLang="en-US" dirty="0"/>
              <a:t>Connect each datapoint to its K nearest neighbors in the high-dimensional space.</a:t>
            </a:r>
          </a:p>
          <a:p>
            <a:pPr eaLnBrk="1" hangingPunct="1"/>
            <a:r>
              <a:rPr lang="en-US" altLang="en-US" dirty="0"/>
              <a:t>Put the true Euclidean distance on each of these links. </a:t>
            </a:r>
          </a:p>
          <a:p>
            <a:pPr eaLnBrk="1" hangingPunct="1"/>
            <a:r>
              <a:rPr lang="en-US" altLang="en-US" dirty="0"/>
              <a:t>Then approximate the manifold distance between any pair of points as the shortest path in this “neighborhood graph”. </a:t>
            </a:r>
          </a:p>
        </p:txBody>
      </p:sp>
      <p:sp>
        <p:nvSpPr>
          <p:cNvPr id="26626" name="Rectangle 2"/>
          <p:cNvSpPr>
            <a:spLocks noGrp="1" noChangeArrowheads="1"/>
          </p:cNvSpPr>
          <p:nvPr>
            <p:ph type="title"/>
          </p:nvPr>
        </p:nvSpPr>
        <p:spPr/>
        <p:txBody>
          <a:bodyPr/>
          <a:lstStyle/>
          <a:p>
            <a:r>
              <a:rPr lang="en-US" altLang="en-US" dirty="0">
                <a:solidFill>
                  <a:schemeClr val="tx1">
                    <a:lumMod val="50000"/>
                  </a:schemeClr>
                </a:solidFill>
              </a:rPr>
              <a:t>How </a:t>
            </a:r>
            <a:r>
              <a:rPr lang="en-US" altLang="en-US" dirty="0" err="1">
                <a:solidFill>
                  <a:schemeClr val="tx1">
                    <a:lumMod val="50000"/>
                  </a:schemeClr>
                </a:solidFill>
              </a:rPr>
              <a:t>Isomap</a:t>
            </a:r>
            <a:r>
              <a:rPr lang="en-US" altLang="en-US" dirty="0">
                <a:solidFill>
                  <a:schemeClr val="tx1">
                    <a:lumMod val="50000"/>
                  </a:schemeClr>
                </a:solidFill>
              </a:rPr>
              <a:t> measures intrinsic distances</a:t>
            </a:r>
          </a:p>
        </p:txBody>
      </p:sp>
      <p:sp>
        <p:nvSpPr>
          <p:cNvPr id="26628" name="Oval 7"/>
          <p:cNvSpPr>
            <a:spLocks noChangeArrowheads="1"/>
          </p:cNvSpPr>
          <p:nvPr/>
        </p:nvSpPr>
        <p:spPr bwMode="auto">
          <a:xfrm>
            <a:off x="7153275" y="281146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29" name="Oval 8"/>
          <p:cNvSpPr>
            <a:spLocks noChangeArrowheads="1"/>
          </p:cNvSpPr>
          <p:nvPr/>
        </p:nvSpPr>
        <p:spPr bwMode="auto">
          <a:xfrm>
            <a:off x="7442200" y="3963986"/>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0" name="Oval 9"/>
          <p:cNvSpPr>
            <a:spLocks noChangeArrowheads="1"/>
          </p:cNvSpPr>
          <p:nvPr/>
        </p:nvSpPr>
        <p:spPr bwMode="auto">
          <a:xfrm>
            <a:off x="7512050" y="2668586"/>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1" name="Oval 10"/>
          <p:cNvSpPr>
            <a:spLocks noChangeArrowheads="1"/>
          </p:cNvSpPr>
          <p:nvPr/>
        </p:nvSpPr>
        <p:spPr bwMode="auto">
          <a:xfrm>
            <a:off x="7477125" y="338931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2" name="Oval 11"/>
          <p:cNvSpPr>
            <a:spLocks noChangeArrowheads="1"/>
          </p:cNvSpPr>
          <p:nvPr/>
        </p:nvSpPr>
        <p:spPr bwMode="auto">
          <a:xfrm>
            <a:off x="7767638" y="367506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3" name="Oval 12"/>
          <p:cNvSpPr>
            <a:spLocks noChangeArrowheads="1"/>
          </p:cNvSpPr>
          <p:nvPr/>
        </p:nvSpPr>
        <p:spPr bwMode="auto">
          <a:xfrm>
            <a:off x="7837488" y="328136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4" name="Oval 13"/>
          <p:cNvSpPr>
            <a:spLocks noChangeArrowheads="1"/>
          </p:cNvSpPr>
          <p:nvPr/>
        </p:nvSpPr>
        <p:spPr bwMode="auto">
          <a:xfrm>
            <a:off x="7332663" y="425132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5" name="Oval 14"/>
          <p:cNvSpPr>
            <a:spLocks noChangeArrowheads="1"/>
          </p:cNvSpPr>
          <p:nvPr/>
        </p:nvSpPr>
        <p:spPr bwMode="auto">
          <a:xfrm>
            <a:off x="7621588" y="453866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6" name="Oval 15"/>
          <p:cNvSpPr>
            <a:spLocks noChangeArrowheads="1"/>
          </p:cNvSpPr>
          <p:nvPr/>
        </p:nvSpPr>
        <p:spPr bwMode="auto">
          <a:xfrm>
            <a:off x="7691438" y="284797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7" name="Oval 16"/>
          <p:cNvSpPr>
            <a:spLocks noChangeArrowheads="1"/>
          </p:cNvSpPr>
          <p:nvPr/>
        </p:nvSpPr>
        <p:spPr bwMode="auto">
          <a:xfrm>
            <a:off x="7875588" y="220027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8" name="Oval 17"/>
          <p:cNvSpPr>
            <a:spLocks noChangeArrowheads="1"/>
          </p:cNvSpPr>
          <p:nvPr/>
        </p:nvSpPr>
        <p:spPr bwMode="auto">
          <a:xfrm>
            <a:off x="8164513" y="2559050"/>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39" name="Oval 18"/>
          <p:cNvSpPr>
            <a:spLocks noChangeArrowheads="1"/>
          </p:cNvSpPr>
          <p:nvPr/>
        </p:nvSpPr>
        <p:spPr bwMode="auto">
          <a:xfrm>
            <a:off x="8305800" y="2057400"/>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0" name="Oval 19"/>
          <p:cNvSpPr>
            <a:spLocks noChangeArrowheads="1"/>
          </p:cNvSpPr>
          <p:nvPr/>
        </p:nvSpPr>
        <p:spPr bwMode="auto">
          <a:xfrm>
            <a:off x="8235950" y="446722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1" name="Oval 20"/>
          <p:cNvSpPr>
            <a:spLocks noChangeArrowheads="1"/>
          </p:cNvSpPr>
          <p:nvPr/>
        </p:nvSpPr>
        <p:spPr bwMode="auto">
          <a:xfrm>
            <a:off x="8666163" y="475456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2" name="Oval 21"/>
          <p:cNvSpPr>
            <a:spLocks noChangeArrowheads="1"/>
          </p:cNvSpPr>
          <p:nvPr/>
        </p:nvSpPr>
        <p:spPr bwMode="auto">
          <a:xfrm>
            <a:off x="8594725" y="4324350"/>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3" name="Oval 22"/>
          <p:cNvSpPr>
            <a:spLocks noChangeArrowheads="1"/>
          </p:cNvSpPr>
          <p:nvPr/>
        </p:nvSpPr>
        <p:spPr bwMode="auto">
          <a:xfrm>
            <a:off x="9026525" y="392747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4" name="Oval 23"/>
          <p:cNvSpPr>
            <a:spLocks noChangeArrowheads="1"/>
          </p:cNvSpPr>
          <p:nvPr/>
        </p:nvSpPr>
        <p:spPr bwMode="auto">
          <a:xfrm>
            <a:off x="9423400" y="4214811"/>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5" name="Oval 24"/>
          <p:cNvSpPr>
            <a:spLocks noChangeArrowheads="1"/>
          </p:cNvSpPr>
          <p:nvPr/>
        </p:nvSpPr>
        <p:spPr bwMode="auto">
          <a:xfrm>
            <a:off x="9493250" y="3784600"/>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6" name="Oval 25"/>
          <p:cNvSpPr>
            <a:spLocks noChangeArrowheads="1"/>
          </p:cNvSpPr>
          <p:nvPr/>
        </p:nvSpPr>
        <p:spPr bwMode="auto">
          <a:xfrm>
            <a:off x="8594725" y="2343150"/>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7" name="Oval 26"/>
          <p:cNvSpPr>
            <a:spLocks noChangeArrowheads="1"/>
          </p:cNvSpPr>
          <p:nvPr/>
        </p:nvSpPr>
        <p:spPr bwMode="auto">
          <a:xfrm>
            <a:off x="8883650" y="2630486"/>
            <a:ext cx="107950" cy="109538"/>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26648" name="Oval 27"/>
          <p:cNvSpPr>
            <a:spLocks noChangeArrowheads="1"/>
          </p:cNvSpPr>
          <p:nvPr/>
        </p:nvSpPr>
        <p:spPr bwMode="auto">
          <a:xfrm>
            <a:off x="8953500" y="2200275"/>
            <a:ext cx="107950" cy="109537"/>
          </a:xfrm>
          <a:prstGeom prst="ellipse">
            <a:avLst/>
          </a:prstGeom>
          <a:solidFill>
            <a:schemeClr val="tx1"/>
          </a:solidFill>
          <a:ln w="19050">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cxnSp>
        <p:nvCxnSpPr>
          <p:cNvPr id="26649" name="AutoShape 28"/>
          <p:cNvCxnSpPr>
            <a:cxnSpLocks noChangeShapeType="1"/>
            <a:stCxn id="26648" idx="2"/>
            <a:endCxn id="26646" idx="6"/>
          </p:cNvCxnSpPr>
          <p:nvPr/>
        </p:nvCxnSpPr>
        <p:spPr bwMode="auto">
          <a:xfrm flipH="1">
            <a:off x="8712201" y="2255837"/>
            <a:ext cx="231775" cy="14287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6650" name="AutoShape 29"/>
          <p:cNvCxnSpPr>
            <a:cxnSpLocks noChangeShapeType="1"/>
            <a:stCxn id="26647" idx="1"/>
            <a:endCxn id="26646" idx="5"/>
          </p:cNvCxnSpPr>
          <p:nvPr/>
        </p:nvCxnSpPr>
        <p:spPr bwMode="auto">
          <a:xfrm flipH="1" flipV="1">
            <a:off x="8686801" y="2446336"/>
            <a:ext cx="212725" cy="19050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6651" name="Line 30"/>
          <p:cNvSpPr>
            <a:spLocks noChangeShapeType="1"/>
          </p:cNvSpPr>
          <p:nvPr/>
        </p:nvSpPr>
        <p:spPr bwMode="auto">
          <a:xfrm>
            <a:off x="8377238" y="2128837"/>
            <a:ext cx="252412" cy="2524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2" name="Line 31"/>
          <p:cNvSpPr>
            <a:spLocks noChangeShapeType="1"/>
          </p:cNvSpPr>
          <p:nvPr/>
        </p:nvSpPr>
        <p:spPr bwMode="auto">
          <a:xfrm flipH="1">
            <a:off x="8234364" y="2128836"/>
            <a:ext cx="142875" cy="503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3" name="Line 32"/>
          <p:cNvSpPr>
            <a:spLocks noChangeShapeType="1"/>
          </p:cNvSpPr>
          <p:nvPr/>
        </p:nvSpPr>
        <p:spPr bwMode="auto">
          <a:xfrm flipH="1">
            <a:off x="7945439" y="2092325"/>
            <a:ext cx="396875" cy="1793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4" name="Line 33"/>
          <p:cNvSpPr>
            <a:spLocks noChangeShapeType="1"/>
          </p:cNvSpPr>
          <p:nvPr/>
        </p:nvSpPr>
        <p:spPr bwMode="auto">
          <a:xfrm flipH="1">
            <a:off x="8197850" y="2597149"/>
            <a:ext cx="714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5" name="Line 34"/>
          <p:cNvSpPr>
            <a:spLocks noChangeShapeType="1"/>
          </p:cNvSpPr>
          <p:nvPr/>
        </p:nvSpPr>
        <p:spPr bwMode="auto">
          <a:xfrm>
            <a:off x="7945439" y="2236787"/>
            <a:ext cx="288925" cy="3603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6" name="Line 35"/>
          <p:cNvSpPr>
            <a:spLocks noChangeShapeType="1"/>
          </p:cNvSpPr>
          <p:nvPr/>
        </p:nvSpPr>
        <p:spPr bwMode="auto">
          <a:xfrm flipH="1">
            <a:off x="7585075" y="2271712"/>
            <a:ext cx="325438" cy="396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7" name="Line 36"/>
          <p:cNvSpPr>
            <a:spLocks noChangeShapeType="1"/>
          </p:cNvSpPr>
          <p:nvPr/>
        </p:nvSpPr>
        <p:spPr bwMode="auto">
          <a:xfrm>
            <a:off x="7585076" y="2740024"/>
            <a:ext cx="180975" cy="2524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8" name="Line 37"/>
          <p:cNvSpPr>
            <a:spLocks noChangeShapeType="1"/>
          </p:cNvSpPr>
          <p:nvPr/>
        </p:nvSpPr>
        <p:spPr bwMode="auto">
          <a:xfrm flipH="1">
            <a:off x="7189788" y="2740025"/>
            <a:ext cx="360362" cy="73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9" name="Line 39"/>
          <p:cNvSpPr>
            <a:spLocks noChangeShapeType="1"/>
          </p:cNvSpPr>
          <p:nvPr/>
        </p:nvSpPr>
        <p:spPr bwMode="auto">
          <a:xfrm flipH="1" flipV="1">
            <a:off x="7766050" y="2992437"/>
            <a:ext cx="10795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0" name="Line 40"/>
          <p:cNvSpPr>
            <a:spLocks noChangeShapeType="1"/>
          </p:cNvSpPr>
          <p:nvPr/>
        </p:nvSpPr>
        <p:spPr bwMode="auto">
          <a:xfrm flipH="1">
            <a:off x="7550150" y="3316286"/>
            <a:ext cx="323850" cy="107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1" name="Line 41"/>
          <p:cNvSpPr>
            <a:spLocks noChangeShapeType="1"/>
          </p:cNvSpPr>
          <p:nvPr/>
        </p:nvSpPr>
        <p:spPr bwMode="auto">
          <a:xfrm flipV="1">
            <a:off x="7837489" y="3352799"/>
            <a:ext cx="73026" cy="36036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2" name="Line 42"/>
          <p:cNvSpPr>
            <a:spLocks noChangeShapeType="1"/>
          </p:cNvSpPr>
          <p:nvPr/>
        </p:nvSpPr>
        <p:spPr bwMode="auto">
          <a:xfrm>
            <a:off x="7550151" y="3460749"/>
            <a:ext cx="252413" cy="2524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3" name="Line 44"/>
          <p:cNvSpPr>
            <a:spLocks noChangeShapeType="1"/>
          </p:cNvSpPr>
          <p:nvPr/>
        </p:nvSpPr>
        <p:spPr bwMode="auto">
          <a:xfrm flipH="1">
            <a:off x="7513639" y="3748087"/>
            <a:ext cx="288925" cy="2889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4" name="Line 45"/>
          <p:cNvSpPr>
            <a:spLocks noChangeShapeType="1"/>
          </p:cNvSpPr>
          <p:nvPr/>
        </p:nvSpPr>
        <p:spPr bwMode="auto">
          <a:xfrm flipH="1">
            <a:off x="7405689" y="4071936"/>
            <a:ext cx="71437" cy="217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5" name="Line 46"/>
          <p:cNvSpPr>
            <a:spLocks noChangeShapeType="1"/>
          </p:cNvSpPr>
          <p:nvPr/>
        </p:nvSpPr>
        <p:spPr bwMode="auto">
          <a:xfrm>
            <a:off x="7405688" y="4289425"/>
            <a:ext cx="252412"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6" name="Line 47"/>
          <p:cNvSpPr>
            <a:spLocks noChangeShapeType="1"/>
          </p:cNvSpPr>
          <p:nvPr/>
        </p:nvSpPr>
        <p:spPr bwMode="auto">
          <a:xfrm flipV="1">
            <a:off x="7729538" y="4505325"/>
            <a:ext cx="539750" cy="714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7" name="Line 48"/>
          <p:cNvSpPr>
            <a:spLocks noChangeShapeType="1"/>
          </p:cNvSpPr>
          <p:nvPr/>
        </p:nvSpPr>
        <p:spPr bwMode="auto">
          <a:xfrm>
            <a:off x="8305800" y="4540249"/>
            <a:ext cx="43180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8" name="Line 49"/>
          <p:cNvSpPr>
            <a:spLocks noChangeShapeType="1"/>
          </p:cNvSpPr>
          <p:nvPr/>
        </p:nvSpPr>
        <p:spPr bwMode="auto">
          <a:xfrm>
            <a:off x="8666163" y="4397375"/>
            <a:ext cx="46038" cy="3936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9" name="Line 50"/>
          <p:cNvSpPr>
            <a:spLocks noChangeShapeType="1"/>
          </p:cNvSpPr>
          <p:nvPr/>
        </p:nvSpPr>
        <p:spPr bwMode="auto">
          <a:xfrm flipH="1">
            <a:off x="8305800" y="4360862"/>
            <a:ext cx="32385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0" name="Line 51"/>
          <p:cNvSpPr>
            <a:spLocks noChangeShapeType="1"/>
          </p:cNvSpPr>
          <p:nvPr/>
        </p:nvSpPr>
        <p:spPr bwMode="auto">
          <a:xfrm flipH="1">
            <a:off x="8666164" y="4000499"/>
            <a:ext cx="395287" cy="360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1" name="Line 52"/>
          <p:cNvSpPr>
            <a:spLocks noChangeShapeType="1"/>
          </p:cNvSpPr>
          <p:nvPr/>
        </p:nvSpPr>
        <p:spPr bwMode="auto">
          <a:xfrm>
            <a:off x="9061451" y="4000499"/>
            <a:ext cx="396875" cy="2524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Line 53"/>
          <p:cNvSpPr>
            <a:spLocks noChangeShapeType="1"/>
          </p:cNvSpPr>
          <p:nvPr/>
        </p:nvSpPr>
        <p:spPr bwMode="auto">
          <a:xfrm flipH="1">
            <a:off x="9493251" y="3856036"/>
            <a:ext cx="36513" cy="3254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3" name="Line 54"/>
          <p:cNvSpPr>
            <a:spLocks noChangeShapeType="1"/>
          </p:cNvSpPr>
          <p:nvPr/>
        </p:nvSpPr>
        <p:spPr bwMode="auto">
          <a:xfrm flipH="1">
            <a:off x="9026525" y="3819523"/>
            <a:ext cx="503236" cy="1809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Line 55"/>
          <p:cNvSpPr>
            <a:spLocks noChangeShapeType="1"/>
          </p:cNvSpPr>
          <p:nvPr/>
        </p:nvSpPr>
        <p:spPr bwMode="auto">
          <a:xfrm flipH="1">
            <a:off x="8702675" y="3856036"/>
            <a:ext cx="827086"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56"/>
          <p:cNvSpPr>
            <a:spLocks noChangeShapeType="1"/>
          </p:cNvSpPr>
          <p:nvPr/>
        </p:nvSpPr>
        <p:spPr bwMode="auto">
          <a:xfrm flipH="1">
            <a:off x="8918575" y="2271712"/>
            <a:ext cx="107950" cy="396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6" name="Line 57"/>
          <p:cNvSpPr>
            <a:spLocks noChangeShapeType="1"/>
          </p:cNvSpPr>
          <p:nvPr/>
        </p:nvSpPr>
        <p:spPr bwMode="auto">
          <a:xfrm flipH="1" flipV="1">
            <a:off x="8377239" y="2092324"/>
            <a:ext cx="612775"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Line 58"/>
          <p:cNvSpPr>
            <a:spLocks noChangeShapeType="1"/>
          </p:cNvSpPr>
          <p:nvPr/>
        </p:nvSpPr>
        <p:spPr bwMode="auto">
          <a:xfrm flipH="1" flipV="1">
            <a:off x="8197851" y="2597149"/>
            <a:ext cx="720725" cy="107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8" name="Line 59"/>
          <p:cNvSpPr>
            <a:spLocks noChangeShapeType="1"/>
          </p:cNvSpPr>
          <p:nvPr/>
        </p:nvSpPr>
        <p:spPr bwMode="auto">
          <a:xfrm flipH="1">
            <a:off x="7512049" y="3460749"/>
            <a:ext cx="38101" cy="57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9" name="Line 60"/>
          <p:cNvSpPr>
            <a:spLocks noChangeShapeType="1"/>
          </p:cNvSpPr>
          <p:nvPr/>
        </p:nvSpPr>
        <p:spPr bwMode="auto">
          <a:xfrm>
            <a:off x="7189787" y="2884485"/>
            <a:ext cx="323851" cy="5397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0" name="Line 61"/>
          <p:cNvSpPr>
            <a:spLocks noChangeShapeType="1"/>
          </p:cNvSpPr>
          <p:nvPr/>
        </p:nvSpPr>
        <p:spPr bwMode="auto">
          <a:xfrm flipH="1">
            <a:off x="8702674" y="4286246"/>
            <a:ext cx="755651" cy="1111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1" name="Line 62"/>
          <p:cNvSpPr>
            <a:spLocks noChangeShapeType="1"/>
          </p:cNvSpPr>
          <p:nvPr/>
        </p:nvSpPr>
        <p:spPr bwMode="auto">
          <a:xfrm flipH="1" flipV="1">
            <a:off x="7658101" y="4648199"/>
            <a:ext cx="1044575"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2" name="Line 63"/>
          <p:cNvSpPr>
            <a:spLocks noChangeShapeType="1"/>
          </p:cNvSpPr>
          <p:nvPr/>
        </p:nvSpPr>
        <p:spPr bwMode="auto">
          <a:xfrm>
            <a:off x="7477125" y="4037011"/>
            <a:ext cx="217488" cy="503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3" name="Line 64"/>
          <p:cNvSpPr>
            <a:spLocks noChangeShapeType="1"/>
          </p:cNvSpPr>
          <p:nvPr/>
        </p:nvSpPr>
        <p:spPr bwMode="auto">
          <a:xfrm flipV="1">
            <a:off x="7440613" y="3746495"/>
            <a:ext cx="395288" cy="539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4" name="Line 65"/>
          <p:cNvSpPr>
            <a:spLocks noChangeShapeType="1"/>
          </p:cNvSpPr>
          <p:nvPr/>
        </p:nvSpPr>
        <p:spPr bwMode="auto">
          <a:xfrm flipH="1">
            <a:off x="7226300" y="2884486"/>
            <a:ext cx="503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5" name="Text Box 66"/>
          <p:cNvSpPr txBox="1">
            <a:spLocks noChangeArrowheads="1"/>
          </p:cNvSpPr>
          <p:nvPr/>
        </p:nvSpPr>
        <p:spPr bwMode="auto">
          <a:xfrm>
            <a:off x="8126413" y="2632075"/>
            <a:ext cx="323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t>A</a:t>
            </a:r>
          </a:p>
        </p:txBody>
      </p:sp>
      <p:sp>
        <p:nvSpPr>
          <p:cNvPr id="26686" name="Text Box 67"/>
          <p:cNvSpPr txBox="1">
            <a:spLocks noChangeArrowheads="1"/>
          </p:cNvSpPr>
          <p:nvPr/>
        </p:nvSpPr>
        <p:spPr bwMode="auto">
          <a:xfrm>
            <a:off x="7874000" y="3568700"/>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t>B</a:t>
            </a:r>
          </a:p>
        </p:txBody>
      </p:sp>
    </p:spTree>
    <p:extLst>
      <p:ext uri="{BB962C8B-B14F-4D97-AF65-F5344CB8AC3E}">
        <p14:creationId xmlns:p14="http://schemas.microsoft.com/office/powerpoint/2010/main" val="18543394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981200" y="1676401"/>
            <a:ext cx="8229600" cy="4449763"/>
          </a:xfrm>
        </p:spPr>
        <p:txBody>
          <a:bodyPr/>
          <a:lstStyle/>
          <a:p>
            <a:pPr>
              <a:buFontTx/>
              <a:buNone/>
            </a:pPr>
            <a:r>
              <a:rPr lang="en-US" altLang="en-US" sz="2400" dirty="0">
                <a:solidFill>
                  <a:schemeClr val="folHlink"/>
                </a:solidFill>
              </a:rPr>
              <a:t>Neighboring</a:t>
            </a:r>
            <a:r>
              <a:rPr lang="en-US" altLang="en-US" sz="2400" dirty="0"/>
              <a:t> </a:t>
            </a:r>
            <a:r>
              <a:rPr lang="en-US" altLang="en-US" sz="2400" dirty="0">
                <a:solidFill>
                  <a:schemeClr val="tx1">
                    <a:lumMod val="50000"/>
                  </a:schemeClr>
                </a:solidFill>
              </a:rPr>
              <a:t>points: input-space distance</a:t>
            </a:r>
          </a:p>
          <a:p>
            <a:pPr>
              <a:buFontTx/>
              <a:buNone/>
            </a:pPr>
            <a:endParaRPr lang="en-US" altLang="en-US" sz="2400" dirty="0"/>
          </a:p>
          <a:p>
            <a:pPr>
              <a:buFontTx/>
              <a:buNone/>
            </a:pPr>
            <a:r>
              <a:rPr lang="en-US" altLang="en-US" sz="2400" dirty="0">
                <a:solidFill>
                  <a:schemeClr val="folHlink"/>
                </a:solidFill>
              </a:rPr>
              <a:t>Faraway</a:t>
            </a:r>
            <a:r>
              <a:rPr lang="en-US" altLang="en-US" sz="2400" dirty="0"/>
              <a:t> </a:t>
            </a:r>
            <a:r>
              <a:rPr lang="en-US" altLang="en-US" sz="2400" dirty="0">
                <a:solidFill>
                  <a:schemeClr val="tx1">
                    <a:lumMod val="50000"/>
                  </a:schemeClr>
                </a:solidFill>
              </a:rPr>
              <a:t>points: a sequence of “short hops” between 			neighboring points</a:t>
            </a:r>
          </a:p>
          <a:p>
            <a:pPr>
              <a:buFontTx/>
              <a:buNone/>
            </a:pPr>
            <a:endParaRPr lang="en-US" altLang="en-US" sz="2400" dirty="0"/>
          </a:p>
          <a:p>
            <a:pPr>
              <a:buFontTx/>
              <a:buNone/>
            </a:pPr>
            <a:r>
              <a:rPr lang="en-US" altLang="en-US" sz="2400" dirty="0">
                <a:solidFill>
                  <a:srgbClr val="FF6600"/>
                </a:solidFill>
              </a:rPr>
              <a:t>Method:</a:t>
            </a:r>
            <a:r>
              <a:rPr lang="en-US" altLang="en-US" sz="2400" dirty="0"/>
              <a:t> </a:t>
            </a:r>
            <a:r>
              <a:rPr lang="en-US" altLang="en-US" sz="2400" dirty="0">
                <a:solidFill>
                  <a:schemeClr val="tx1">
                    <a:lumMod val="50000"/>
                  </a:schemeClr>
                </a:solidFill>
              </a:rPr>
              <a:t>Finding shortest paths in a graph with edges  	   connecting neighboring data points</a:t>
            </a:r>
          </a:p>
          <a:p>
            <a:pPr>
              <a:buFontTx/>
              <a:buNone/>
            </a:pPr>
            <a:endParaRPr lang="en-US" altLang="en-US" sz="2400" dirty="0">
              <a:solidFill>
                <a:schemeClr val="tx1">
                  <a:lumMod val="50000"/>
                </a:schemeClr>
              </a:solidFill>
            </a:endParaRPr>
          </a:p>
          <a:p>
            <a:pPr>
              <a:buFontTx/>
              <a:buNone/>
            </a:pPr>
            <a:endParaRPr lang="en-US" altLang="en-US" sz="2400" dirty="0"/>
          </a:p>
        </p:txBody>
      </p:sp>
      <p:sp>
        <p:nvSpPr>
          <p:cNvPr id="2" name="标题 1">
            <a:extLst>
              <a:ext uri="{FF2B5EF4-FFF2-40B4-BE49-F238E27FC236}">
                <a16:creationId xmlns:a16="http://schemas.microsoft.com/office/drawing/2014/main" id="{551FADFF-4600-467C-DF55-9A80ADC48376}"/>
              </a:ext>
            </a:extLst>
          </p:cNvPr>
          <p:cNvSpPr>
            <a:spLocks noGrp="1"/>
          </p:cNvSpPr>
          <p:nvPr>
            <p:ph type="title"/>
          </p:nvPr>
        </p:nvSpPr>
        <p:spPr/>
        <p:txBody>
          <a:bodyPr/>
          <a:lstStyle/>
          <a:p>
            <a:r>
              <a:rPr kumimoji="1" lang="en" altLang="zh-CN" dirty="0"/>
              <a:t>Approximating Geodesic Distances</a:t>
            </a:r>
            <a:endParaRPr kumimoji="1" lang="zh-CN" altLang="en-US" dirty="0"/>
          </a:p>
        </p:txBody>
      </p:sp>
    </p:spTree>
    <p:extLst>
      <p:ext uri="{BB962C8B-B14F-4D97-AF65-F5344CB8AC3E}">
        <p14:creationId xmlns:p14="http://schemas.microsoft.com/office/powerpoint/2010/main" val="299507023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1E697-0A71-E98E-5B1F-BB68723E3D1D}"/>
              </a:ext>
            </a:extLst>
          </p:cNvPr>
          <p:cNvSpPr>
            <a:spLocks noGrp="1"/>
          </p:cNvSpPr>
          <p:nvPr>
            <p:ph type="title"/>
          </p:nvPr>
        </p:nvSpPr>
        <p:spPr/>
        <p:txBody>
          <a:bodyPr/>
          <a:lstStyle/>
          <a:p>
            <a:r>
              <a:rPr kumimoji="1" lang="en-US" altLang="zh-CN" dirty="0" err="1"/>
              <a:t>Isomap</a:t>
            </a:r>
            <a:r>
              <a:rPr kumimoji="1" lang="en-US" altLang="zh-CN" dirty="0"/>
              <a:t> Algorithm</a:t>
            </a:r>
            <a:endParaRPr kumimoji="1" lang="zh-CN" altLang="en-US" dirty="0"/>
          </a:p>
        </p:txBody>
      </p:sp>
      <p:pic>
        <p:nvPicPr>
          <p:cNvPr id="4" name="内容占位符 3">
            <a:extLst>
              <a:ext uri="{FF2B5EF4-FFF2-40B4-BE49-F238E27FC236}">
                <a16:creationId xmlns:a16="http://schemas.microsoft.com/office/drawing/2014/main" id="{1CBB32AF-E733-8D8E-CAFA-9444CDD858C4}"/>
              </a:ext>
            </a:extLst>
          </p:cNvPr>
          <p:cNvPicPr>
            <a:picLocks noGrp="1" noChangeAspect="1"/>
          </p:cNvPicPr>
          <p:nvPr>
            <p:ph idx="1"/>
          </p:nvPr>
        </p:nvPicPr>
        <p:blipFill>
          <a:blip r:embed="rId2"/>
          <a:stretch>
            <a:fillRect/>
          </a:stretch>
        </p:blipFill>
        <p:spPr>
          <a:xfrm>
            <a:off x="2158581" y="1752600"/>
            <a:ext cx="7874838" cy="3511550"/>
          </a:xfrm>
          <a:prstGeom prst="rect">
            <a:avLst/>
          </a:prstGeom>
        </p:spPr>
      </p:pic>
    </p:spTree>
    <p:extLst>
      <p:ext uri="{BB962C8B-B14F-4D97-AF65-F5344CB8AC3E}">
        <p14:creationId xmlns:p14="http://schemas.microsoft.com/office/powerpoint/2010/main" val="1436333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pPr>
              <a:buFontTx/>
              <a:buNone/>
            </a:pPr>
            <a:endParaRPr lang="en-US" altLang="en-US" dirty="0"/>
          </a:p>
          <a:p>
            <a:pPr>
              <a:buFontTx/>
              <a:buNone/>
            </a:pPr>
            <a:endParaRPr lang="en-US" altLang="en-US" sz="2400" dirty="0"/>
          </a:p>
        </p:txBody>
      </p:sp>
      <p:graphicFrame>
        <p:nvGraphicFramePr>
          <p:cNvPr id="8218" name="Group 26"/>
          <p:cNvGraphicFramePr>
            <a:graphicFrameLocks noGrp="1"/>
          </p:cNvGraphicFramePr>
          <p:nvPr/>
        </p:nvGraphicFramePr>
        <p:xfrm>
          <a:off x="1943100" y="1221740"/>
          <a:ext cx="8305800" cy="4947920"/>
        </p:xfrm>
        <a:graphic>
          <a:graphicData uri="http://schemas.openxmlformats.org/drawingml/2006/table">
            <a:tbl>
              <a:tblPr/>
              <a:tblGrid>
                <a:gridCol w="1066800">
                  <a:extLst>
                    <a:ext uri="{9D8B030D-6E8A-4147-A177-3AD203B41FA5}">
                      <a16:colId xmlns:a16="http://schemas.microsoft.com/office/drawing/2014/main" val="2886314610"/>
                    </a:ext>
                  </a:extLst>
                </a:gridCol>
                <a:gridCol w="1828800">
                  <a:extLst>
                    <a:ext uri="{9D8B030D-6E8A-4147-A177-3AD203B41FA5}">
                      <a16:colId xmlns:a16="http://schemas.microsoft.com/office/drawing/2014/main" val="985995409"/>
                    </a:ext>
                  </a:extLst>
                </a:gridCol>
                <a:gridCol w="5410200">
                  <a:extLst>
                    <a:ext uri="{9D8B030D-6E8A-4147-A177-3AD203B41FA5}">
                      <a16:colId xmlns:a16="http://schemas.microsoft.com/office/drawing/2014/main" val="1939523977"/>
                    </a:ext>
                  </a:extLst>
                </a:gridCol>
              </a:tblGrid>
              <a:tr h="10160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5696890"/>
                  </a:ext>
                </a:extLst>
              </a:tr>
              <a:tr h="12446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1</a:t>
                      </a:r>
                      <a:endPar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O(DN</a:t>
                      </a:r>
                      <a:r>
                        <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2</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Construct neighborhood graph, </a:t>
                      </a: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Compute matrix </a:t>
                      </a:r>
                      <a:r>
                        <a:rPr kumimoji="0" lang="en-US" altLang="en-US" sz="20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dirty="0">
                          <a:ln>
                            <a:noFill/>
                          </a:ln>
                          <a:solidFill>
                            <a:schemeClr val="tx1"/>
                          </a:solidFill>
                          <a:effectLst/>
                          <a:latin typeface="Arial" panose="020B0604020202020204" pitchFamily="34" charset="0"/>
                          <a:cs typeface="Times New Roman" panose="02020603050405020304" pitchFamily="18" charset="0"/>
                        </a:rPr>
                        <a:t>G</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r>
                        <a:rPr kumimoji="0" lang="en-US" altLang="en-US" sz="20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dirty="0" err="1">
                          <a:ln>
                            <a:noFill/>
                          </a:ln>
                          <a:solidFill>
                            <a:schemeClr val="tx1"/>
                          </a:solidFill>
                          <a:effectLst/>
                          <a:latin typeface="Arial" panose="020B0604020202020204" pitchFamily="34" charset="0"/>
                          <a:cs typeface="Times New Roman" panose="02020603050405020304" pitchFamily="18" charset="0"/>
                        </a:rPr>
                        <a:t>X</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r>
                        <a:rPr kumimoji="0" lang="en-US" altLang="en-US" sz="20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i,j</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dirty="0">
                          <a:ln>
                            <a:noFill/>
                          </a:ln>
                          <a:solidFill>
                            <a:schemeClr val="tx1"/>
                          </a:solidFill>
                          <a:effectLst/>
                          <a:latin typeface="Arial" panose="020B0604020202020204" pitchFamily="34" charset="0"/>
                          <a:cs typeface="Times New Roman" panose="02020603050405020304" pitchFamily="18" charset="0"/>
                        </a:rPr>
                        <a:t>x</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t>
                      </a:r>
                      <a:r>
                        <a:rPr kumimoji="0" lang="en-US" altLang="en-US" sz="2000" b="0" i="0" u="none" strike="noStrike" cap="none" normalizeH="0" baseline="0" dirty="0" err="1">
                          <a:ln>
                            <a:noFill/>
                          </a:ln>
                          <a:solidFill>
                            <a:schemeClr val="tx1"/>
                          </a:solidFill>
                          <a:effectLst/>
                          <a:latin typeface="Arial" panose="020B0604020202020204" pitchFamily="34" charset="0"/>
                          <a:cs typeface="Times New Roman" panose="02020603050405020304" pitchFamily="18" charset="0"/>
                        </a:rPr>
                        <a:t>i,j</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 Euclidean distance between neighbors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8060628"/>
                  </a:ext>
                </a:extLst>
              </a:tr>
              <a:tr h="10160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2</a:t>
                      </a:r>
                      <a:endPar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O(DN</a:t>
                      </a:r>
                      <a:r>
                        <a:rPr kumimoji="0" lang="en-US" altLang="en-US" sz="2000" b="1"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2</a:t>
                      </a: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Compute shortest paths between </a:t>
                      </a:r>
                      <a:r>
                        <a:rPr kumimoji="0" lang="en-US" altLang="en-US" sz="2000" b="1" i="1" u="none" strike="noStrike" cap="none" normalizeH="0" baseline="0">
                          <a:ln>
                            <a:noFill/>
                          </a:ln>
                          <a:solidFill>
                            <a:schemeClr val="tx1"/>
                          </a:solidFill>
                          <a:effectLst/>
                          <a:latin typeface="Arial" panose="020B0604020202020204" pitchFamily="34" charset="0"/>
                          <a:cs typeface="Times New Roman" panose="02020603050405020304" pitchFamily="18" charset="0"/>
                        </a:rPr>
                        <a:t>all</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 pairs</a:t>
                      </a: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Compute matrix </a:t>
                      </a: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G</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G</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(i,j)}</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G</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(i,j) = sequence of hops = approx geodesic dist.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1331903"/>
                  </a:ext>
                </a:extLst>
              </a:tr>
              <a:tr h="10160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cs typeface="Times New Roman" panose="02020603050405020304" pitchFamily="18" charset="0"/>
                        </a:rPr>
                        <a:t>3</a:t>
                      </a:r>
                      <a:endPar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O(dN</a:t>
                      </a:r>
                      <a:r>
                        <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rPr>
                        <a:t>2</a:t>
                      </a: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Construct k-dimensional coordinate vectors</a:t>
                      </a:r>
                      <a:endParaRPr kumimoji="0" lang="en-US" altLang="en-US" sz="2000" b="0" i="0" u="none" strike="noStrike" cap="none" normalizeH="0" baseline="-30000">
                        <a:ln>
                          <a:noFill/>
                        </a:ln>
                        <a:solidFill>
                          <a:schemeClr val="tx1"/>
                        </a:solidFill>
                        <a:effectLst/>
                        <a:latin typeface="Arial" panose="020B0604020202020204" pitchFamily="34"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Apply MDS to </a:t>
                      </a:r>
                      <a:r>
                        <a:rPr kumimoji="0" lang="en-US" altLang="en-US" sz="20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dirty="0">
                          <a:ln>
                            <a:noFill/>
                          </a:ln>
                          <a:solidFill>
                            <a:schemeClr val="tx1"/>
                          </a:solidFill>
                          <a:effectLst/>
                          <a:latin typeface="Arial" panose="020B0604020202020204" pitchFamily="34" charset="0"/>
                          <a:cs typeface="Times New Roman" panose="02020603050405020304" pitchFamily="18" charset="0"/>
                        </a:rPr>
                        <a:t>G</a:t>
                      </a:r>
                      <a:r>
                        <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 instead of </a:t>
                      </a:r>
                      <a:r>
                        <a:rPr kumimoji="0" lang="en-US" altLang="en-US" sz="20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D</a:t>
                      </a:r>
                      <a:r>
                        <a:rPr kumimoji="0" lang="en-US" altLang="en-US" sz="2000" b="0" i="0" u="none" strike="noStrike" cap="none" normalizeH="0" baseline="-30000" dirty="0">
                          <a:ln>
                            <a:noFill/>
                          </a:ln>
                          <a:solidFill>
                            <a:schemeClr val="tx1"/>
                          </a:solidFill>
                          <a:effectLst/>
                          <a:latin typeface="Arial" panose="020B0604020202020204" pitchFamily="34" charset="0"/>
                          <a:cs typeface="Times New Roman" panose="02020603050405020304" pitchFamily="18" charset="0"/>
                        </a:rPr>
                        <a:t>X</a:t>
                      </a:r>
                      <a:endParaRPr kumimoji="0" lang="en-US" altLang="en-US" sz="20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7882048"/>
                  </a:ext>
                </a:extLst>
              </a:tr>
            </a:tbl>
          </a:graphicData>
        </a:graphic>
      </p:graphicFrame>
      <p:sp>
        <p:nvSpPr>
          <p:cNvPr id="2" name="标题 1">
            <a:extLst>
              <a:ext uri="{FF2B5EF4-FFF2-40B4-BE49-F238E27FC236}">
                <a16:creationId xmlns:a16="http://schemas.microsoft.com/office/drawing/2014/main" id="{A87DA89B-E148-03A5-10CB-BD8C75261655}"/>
              </a:ext>
            </a:extLst>
          </p:cNvPr>
          <p:cNvSpPr>
            <a:spLocks noGrp="1"/>
          </p:cNvSpPr>
          <p:nvPr>
            <p:ph type="title"/>
          </p:nvPr>
        </p:nvSpPr>
        <p:spPr/>
        <p:txBody>
          <a:bodyPr/>
          <a:lstStyle/>
          <a:p>
            <a:r>
              <a:rPr kumimoji="1" lang="en-US" altLang="zh-CN" dirty="0" err="1"/>
              <a:t>Isomap</a:t>
            </a:r>
            <a:r>
              <a:rPr kumimoji="1" lang="en-US" altLang="zh-CN" dirty="0"/>
              <a:t> Algorithm</a:t>
            </a:r>
            <a:endParaRPr kumimoji="1" lang="zh-CN" altLang="en-US" dirty="0"/>
          </a:p>
        </p:txBody>
      </p:sp>
    </p:spTree>
    <p:extLst>
      <p:ext uri="{BB962C8B-B14F-4D97-AF65-F5344CB8AC3E}">
        <p14:creationId xmlns:p14="http://schemas.microsoft.com/office/powerpoint/2010/main" val="184595482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D36BBA3-3726-AED5-DAE1-6B4A30B381AB}"/>
              </a:ext>
            </a:extLst>
          </p:cNvPr>
          <p:cNvSpPr>
            <a:spLocks noGrp="1"/>
          </p:cNvSpPr>
          <p:nvPr>
            <p:ph type="title"/>
          </p:nvPr>
        </p:nvSpPr>
        <p:spPr/>
        <p:txBody>
          <a:bodyPr/>
          <a:lstStyle/>
          <a:p>
            <a:r>
              <a:rPr lang="en" altLang="zh-CN" dirty="0" err="1"/>
              <a:t>Isomap</a:t>
            </a:r>
            <a:r>
              <a:rPr lang="en" altLang="zh-CN" dirty="0"/>
              <a:t> Output</a:t>
            </a:r>
            <a:endParaRPr lang="zh-CN" altLang="en-US" dirty="0"/>
          </a:p>
        </p:txBody>
      </p:sp>
      <p:sp>
        <p:nvSpPr>
          <p:cNvPr id="151557" name="Rectangle 5"/>
          <p:cNvSpPr>
            <a:spLocks noGrp="1" noChangeArrowheads="1"/>
          </p:cNvSpPr>
          <p:nvPr>
            <p:ph idx="1"/>
          </p:nvPr>
        </p:nvSpPr>
        <p:spPr>
          <a:xfrm>
            <a:off x="623935" y="5705489"/>
            <a:ext cx="10972800" cy="533400"/>
          </a:xfrm>
        </p:spPr>
        <p:txBody>
          <a:bodyPr/>
          <a:lstStyle/>
          <a:p>
            <a:pPr algn="ctr">
              <a:buFontTx/>
              <a:buNone/>
            </a:pPr>
            <a:r>
              <a:rPr lang="en-US" altLang="en-US" sz="2000" dirty="0"/>
              <a:t>The 2-D embedding recovered by </a:t>
            </a:r>
            <a:r>
              <a:rPr lang="en-US" altLang="en-US" sz="2000" dirty="0" err="1"/>
              <a:t>Isomap</a:t>
            </a:r>
            <a:endParaRPr lang="en-US" altLang="en-US" sz="2000" dirty="0"/>
          </a:p>
        </p:txBody>
      </p:sp>
      <p:pic>
        <p:nvPicPr>
          <p:cNvPr id="151558" name="Picture 6" descr="fig3_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365250"/>
            <a:ext cx="52070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583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pPr>
              <a:buFontTx/>
              <a:buNone/>
            </a:pPr>
            <a:r>
              <a:rPr lang="en-US" altLang="en-US" sz="2400" dirty="0">
                <a:solidFill>
                  <a:schemeClr val="folHlink"/>
                </a:solidFill>
              </a:rPr>
              <a:t>Advantages:</a:t>
            </a:r>
          </a:p>
          <a:p>
            <a:r>
              <a:rPr lang="en-US" altLang="en-US" sz="2400" dirty="0">
                <a:solidFill>
                  <a:schemeClr val="tx1">
                    <a:lumMod val="50000"/>
                  </a:schemeClr>
                </a:solidFill>
              </a:rPr>
              <a:t>Nonlinear</a:t>
            </a:r>
          </a:p>
          <a:p>
            <a:r>
              <a:rPr lang="en-US" altLang="en-US" sz="2400" dirty="0">
                <a:solidFill>
                  <a:schemeClr val="tx1">
                    <a:lumMod val="50000"/>
                  </a:schemeClr>
                </a:solidFill>
              </a:rPr>
              <a:t>Non-iterative</a:t>
            </a:r>
          </a:p>
          <a:p>
            <a:r>
              <a:rPr lang="en-US" altLang="en-US" sz="2400" dirty="0">
                <a:solidFill>
                  <a:schemeClr val="tx1">
                    <a:lumMod val="50000"/>
                  </a:schemeClr>
                </a:solidFill>
              </a:rPr>
              <a:t>Globally optimal</a:t>
            </a:r>
          </a:p>
          <a:p>
            <a:r>
              <a:rPr lang="en-US" altLang="en-US" sz="2400" dirty="0">
                <a:solidFill>
                  <a:schemeClr val="tx1">
                    <a:lumMod val="50000"/>
                  </a:schemeClr>
                </a:solidFill>
              </a:rPr>
              <a:t>Parameters: </a:t>
            </a:r>
            <a:r>
              <a:rPr lang="en-US" altLang="en-US" sz="2400" i="1" dirty="0">
                <a:solidFill>
                  <a:schemeClr val="tx1">
                    <a:lumMod val="50000"/>
                  </a:schemeClr>
                </a:solidFill>
              </a:rPr>
              <a:t>k</a:t>
            </a:r>
            <a:r>
              <a:rPr lang="en-US" altLang="en-US" sz="2400" dirty="0">
                <a:solidFill>
                  <a:schemeClr val="tx1">
                    <a:lumMod val="50000"/>
                  </a:schemeClr>
                </a:solidFill>
              </a:rPr>
              <a:t> or </a:t>
            </a:r>
            <a:r>
              <a:rPr lang="el-GR" altLang="en-US" sz="2400" i="1" dirty="0">
                <a:solidFill>
                  <a:schemeClr val="tx1">
                    <a:lumMod val="50000"/>
                  </a:schemeClr>
                </a:solidFill>
              </a:rPr>
              <a:t>ε</a:t>
            </a:r>
            <a:r>
              <a:rPr lang="en-US" altLang="en-US" sz="2400" dirty="0">
                <a:solidFill>
                  <a:schemeClr val="tx1">
                    <a:lumMod val="50000"/>
                  </a:schemeClr>
                </a:solidFill>
              </a:rPr>
              <a:t> (chosen fixed radius)</a:t>
            </a:r>
          </a:p>
          <a:p>
            <a:pPr>
              <a:buFontTx/>
              <a:buNone/>
            </a:pPr>
            <a:endParaRPr lang="en-US" altLang="en-US" sz="2400" dirty="0">
              <a:solidFill>
                <a:schemeClr val="folHlink"/>
              </a:solidFill>
            </a:endParaRPr>
          </a:p>
          <a:p>
            <a:pPr>
              <a:buFontTx/>
              <a:buNone/>
            </a:pPr>
            <a:r>
              <a:rPr lang="en-US" altLang="en-US" sz="2400" dirty="0">
                <a:solidFill>
                  <a:schemeClr val="folHlink"/>
                </a:solidFill>
              </a:rPr>
              <a:t>Disadvantages:</a:t>
            </a:r>
          </a:p>
          <a:p>
            <a:r>
              <a:rPr lang="en-US" altLang="en-US" sz="2400" dirty="0">
                <a:solidFill>
                  <a:schemeClr val="tx1">
                    <a:lumMod val="50000"/>
                  </a:schemeClr>
                </a:solidFill>
              </a:rPr>
              <a:t>Graph discreteness overestimates the geodesic distance</a:t>
            </a:r>
          </a:p>
          <a:p>
            <a:r>
              <a:rPr lang="en-US" altLang="en-US" sz="2400" dirty="0">
                <a:solidFill>
                  <a:schemeClr val="tx1">
                    <a:lumMod val="50000"/>
                  </a:schemeClr>
                </a:solidFill>
              </a:rPr>
              <a:t>If the nearest neighbor range is large, the distant point may be mistaken for the nearest neighbor, thus the problem of "short circuit" appears. (</a:t>
            </a:r>
            <a:r>
              <a:rPr lang="en-US" altLang="en-US" sz="2400" dirty="0" err="1">
                <a:solidFill>
                  <a:schemeClr val="tx1">
                    <a:lumMod val="50000"/>
                  </a:schemeClr>
                </a:solidFill>
              </a:rPr>
              <a:t>短路</a:t>
            </a:r>
            <a:r>
              <a:rPr lang="en-US" altLang="en-US" sz="2400" dirty="0">
                <a:solidFill>
                  <a:schemeClr val="tx1">
                    <a:lumMod val="50000"/>
                  </a:schemeClr>
                </a:solidFill>
              </a:rPr>
              <a:t>)</a:t>
            </a:r>
          </a:p>
          <a:p>
            <a:r>
              <a:rPr lang="en" altLang="en-US" sz="2400" dirty="0">
                <a:solidFill>
                  <a:schemeClr val="tx1">
                    <a:lumMod val="50000"/>
                  </a:schemeClr>
                </a:solidFill>
              </a:rPr>
              <a:t>If the nearest neighbor range is small, some areas in the diagram may not be connected with other areas, and thus the problem of “open circuit” appears. (</a:t>
            </a:r>
            <a:r>
              <a:rPr lang="en" altLang="en-US" sz="2400" dirty="0" err="1">
                <a:solidFill>
                  <a:schemeClr val="tx1">
                    <a:lumMod val="50000"/>
                  </a:schemeClr>
                </a:solidFill>
              </a:rPr>
              <a:t>断路</a:t>
            </a:r>
            <a:r>
              <a:rPr lang="en-US" altLang="en-US" sz="2400" dirty="0">
                <a:solidFill>
                  <a:schemeClr val="tx1">
                    <a:lumMod val="50000"/>
                  </a:schemeClr>
                </a:solidFill>
              </a:rPr>
              <a:t>)</a:t>
            </a:r>
            <a:endParaRPr lang="el-GR" altLang="en-US" sz="2400" dirty="0">
              <a:solidFill>
                <a:schemeClr val="tx1">
                  <a:lumMod val="50000"/>
                </a:schemeClr>
              </a:solidFill>
            </a:endParaRPr>
          </a:p>
        </p:txBody>
      </p:sp>
      <p:sp>
        <p:nvSpPr>
          <p:cNvPr id="2" name="标题 1">
            <a:extLst>
              <a:ext uri="{FF2B5EF4-FFF2-40B4-BE49-F238E27FC236}">
                <a16:creationId xmlns:a16="http://schemas.microsoft.com/office/drawing/2014/main" id="{D94B04D4-DFE2-7B3C-ECBD-193CAAF6F9E9}"/>
              </a:ext>
            </a:extLst>
          </p:cNvPr>
          <p:cNvSpPr>
            <a:spLocks noGrp="1"/>
          </p:cNvSpPr>
          <p:nvPr>
            <p:ph type="title"/>
          </p:nvPr>
        </p:nvSpPr>
        <p:spPr/>
        <p:txBody>
          <a:bodyPr/>
          <a:lstStyle/>
          <a:p>
            <a:r>
              <a:rPr lang="en-US" altLang="en-US" dirty="0"/>
              <a:t>Summary on </a:t>
            </a:r>
            <a:r>
              <a:rPr lang="en-US" altLang="en-US" dirty="0" err="1"/>
              <a:t>Isomap</a:t>
            </a:r>
            <a:r>
              <a:rPr lang="en-US" altLang="en-US" dirty="0"/>
              <a:t> Algorithm</a:t>
            </a:r>
            <a:endParaRPr lang="zh-CN" altLang="en-US" dirty="0"/>
          </a:p>
        </p:txBody>
      </p:sp>
    </p:spTree>
    <p:extLst>
      <p:ext uri="{BB962C8B-B14F-4D97-AF65-F5344CB8AC3E}">
        <p14:creationId xmlns:p14="http://schemas.microsoft.com/office/powerpoint/2010/main" val="12875221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1752600"/>
            <a:ext cx="3886200" cy="1419210"/>
          </a:xfrm>
        </p:spPr>
        <p:txBody>
          <a:bodyPr/>
          <a:lstStyle/>
          <a:p>
            <a:pPr eaLnBrk="1" hangingPunct="1"/>
            <a:r>
              <a:rPr lang="en-US" altLang="en-US" sz="2400" dirty="0"/>
              <a:t>Using </a:t>
            </a:r>
            <a:r>
              <a:rPr lang="en-US" altLang="en-US" sz="2400" dirty="0" err="1"/>
              <a:t>Isomap</a:t>
            </a:r>
            <a:r>
              <a:rPr lang="en-US" altLang="en-US" sz="2400" dirty="0"/>
              <a:t> to discover the intrinsic manifold in a set of face images</a:t>
            </a:r>
          </a:p>
        </p:txBody>
      </p:sp>
      <p:pic>
        <p:nvPicPr>
          <p:cNvPr id="27651" name="Picture 5" descr="isomap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143000"/>
            <a:ext cx="5789613" cy="488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097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isomapinter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914400"/>
            <a:ext cx="3438525" cy="552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5"/>
          <p:cNvSpPr txBox="1">
            <a:spLocks noChangeArrowheads="1"/>
          </p:cNvSpPr>
          <p:nvPr/>
        </p:nvSpPr>
        <p:spPr bwMode="auto">
          <a:xfrm>
            <a:off x="6400800" y="1524000"/>
            <a:ext cx="417671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dirty="0"/>
              <a:t>Linear methods cannot interpolate properly between the leftmost and rightmost images in each row.</a:t>
            </a:r>
          </a:p>
          <a:p>
            <a:pPr eaLnBrk="1" hangingPunct="1">
              <a:spcBef>
                <a:spcPct val="50000"/>
              </a:spcBef>
            </a:pPr>
            <a:r>
              <a:rPr lang="en-US" altLang="en-US" sz="2000" dirty="0"/>
              <a:t>This is because the interpolated images are NOT averages of the images at the two ends.</a:t>
            </a:r>
          </a:p>
          <a:p>
            <a:pPr eaLnBrk="1" hangingPunct="1">
              <a:spcBef>
                <a:spcPct val="50000"/>
              </a:spcBef>
            </a:pPr>
            <a:r>
              <a:rPr lang="en-US" altLang="en-US" sz="2000" dirty="0" err="1"/>
              <a:t>Isomap</a:t>
            </a:r>
            <a:r>
              <a:rPr lang="en-US" altLang="en-US" sz="2000" dirty="0"/>
              <a:t> does not interpolate properly either because it can only use examples from the training set. It cannot create new images.</a:t>
            </a:r>
          </a:p>
          <a:p>
            <a:pPr eaLnBrk="1" hangingPunct="1">
              <a:spcBef>
                <a:spcPct val="50000"/>
              </a:spcBef>
            </a:pPr>
            <a:r>
              <a:rPr lang="en-US" altLang="en-US" sz="2000" dirty="0"/>
              <a:t>But it is better than linear methods.</a:t>
            </a:r>
          </a:p>
        </p:txBody>
      </p:sp>
    </p:spTree>
    <p:extLst>
      <p:ext uri="{BB962C8B-B14F-4D97-AF65-F5344CB8AC3E}">
        <p14:creationId xmlns:p14="http://schemas.microsoft.com/office/powerpoint/2010/main" val="240558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98435F-F1DD-4D0C-342C-290261BA85A4}"/>
              </a:ext>
            </a:extLst>
          </p:cNvPr>
          <p:cNvSpPr>
            <a:spLocks noGrp="1"/>
          </p:cNvSpPr>
          <p:nvPr>
            <p:ph type="title"/>
          </p:nvPr>
        </p:nvSpPr>
        <p:spPr/>
        <p:txBody>
          <a:bodyPr/>
          <a:lstStyle/>
          <a:p>
            <a:r>
              <a:rPr lang="en-US" altLang="zh-CN" dirty="0"/>
              <a:t>PCA: From One Dimension to Multi Dimension</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E1FA64D3-2F43-0B76-BF70-B774315CA5ED}"/>
                  </a:ext>
                </a:extLst>
              </p:cNvPr>
              <p:cNvSpPr>
                <a:spLocks noGrp="1"/>
              </p:cNvSpPr>
              <p:nvPr>
                <p:ph idx="1"/>
              </p:nvPr>
            </p:nvSpPr>
            <p:spPr/>
            <p:txBody>
              <a:bodyPr/>
              <a:lstStyle/>
              <a:p>
                <a:r>
                  <a:rPr lang="en-US" altLang="zh-CN" sz="2800" dirty="0"/>
                  <a:t>From 1-D case, </a:t>
                </a:r>
                <a:r>
                  <a:rPr lang="en" altLang="zh-CN" sz="2800" dirty="0"/>
                  <a:t>PCA can be transformed into a matrix eigenvalue decomposition problem, and the projection vector </a:t>
                </a:r>
                <a14:m>
                  <m:oMath xmlns:m="http://schemas.openxmlformats.org/officeDocument/2006/math">
                    <m:r>
                      <a:rPr lang="en-US" altLang="zh-CN" sz="2800">
                        <a:latin typeface="Cambria Math" panose="02040503050406030204" pitchFamily="18" charset="0"/>
                      </a:rPr>
                      <m:t>𝑤</m:t>
                    </m:r>
                  </m:oMath>
                </a14:m>
                <a:r>
                  <a:rPr lang="en" altLang="zh-CN" sz="2800" dirty="0"/>
                  <a:t> is the eigenvector corresponding to the maximum eigenvalue of the matrix </a:t>
                </a:r>
                <a14:m>
                  <m:oMath xmlns:m="http://schemas.openxmlformats.org/officeDocument/2006/math">
                    <m:r>
                      <m:rPr>
                        <m:sty m:val="p"/>
                      </m:rPr>
                      <a:rPr lang="en-US" altLang="zh-CN" sz="2800">
                        <a:latin typeface="Cambria Math" panose="02040503050406030204" pitchFamily="18" charset="0"/>
                      </a:rPr>
                      <m:t>Σ</m:t>
                    </m:r>
                  </m:oMath>
                </a14:m>
                <a:r>
                  <a:rPr lang="en" altLang="zh-CN" sz="2800" dirty="0"/>
                  <a:t>.</a:t>
                </a:r>
              </a:p>
              <a:p>
                <a:r>
                  <a:rPr lang="en" altLang="zh-CN" sz="2800" dirty="0"/>
                  <a:t>When projecting sample </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dirty="0" smtClean="0">
                            <a:latin typeface="Cambria Math" panose="02040503050406030204" pitchFamily="18" charset="0"/>
                          </a:rPr>
                          <m:t>𝒙</m:t>
                        </m:r>
                      </m:e>
                      <m:sup>
                        <m:r>
                          <a:rPr lang="en-US" altLang="zh-CN" sz="2800" dirty="0" smtClean="0">
                            <a:latin typeface="Cambria Math" panose="02040503050406030204" pitchFamily="18" charset="0"/>
                          </a:rPr>
                          <m:t>(</m:t>
                        </m:r>
                        <m:r>
                          <a:rPr lang="en-US" altLang="zh-CN" sz="2800" dirty="0" smtClean="0">
                            <a:latin typeface="Cambria Math" panose="02040503050406030204" pitchFamily="18" charset="0"/>
                          </a:rPr>
                          <m:t>𝑛</m:t>
                        </m:r>
                        <m:r>
                          <a:rPr lang="en-US" altLang="zh-CN" sz="2800" dirty="0" smtClean="0">
                            <a:latin typeface="Cambria Math" panose="02040503050406030204" pitchFamily="18" charset="0"/>
                          </a:rPr>
                          <m:t>)</m:t>
                        </m:r>
                      </m:sup>
                    </m:sSup>
                  </m:oMath>
                </a14:m>
                <a:r>
                  <a:rPr lang="en-US" altLang="zh-CN" sz="2800" dirty="0"/>
                  <a:t> from </a:t>
                </a:r>
                <a14:m>
                  <m:oMath xmlns:m="http://schemas.openxmlformats.org/officeDocument/2006/math">
                    <m:r>
                      <a:rPr lang="en-US" altLang="zh-CN" sz="2800" i="1" dirty="0" smtClean="0">
                        <a:latin typeface="Cambria Math" panose="02040503050406030204" pitchFamily="18" charset="0"/>
                      </a:rPr>
                      <m:t>𝐷</m:t>
                    </m:r>
                  </m:oMath>
                </a14:m>
                <a:r>
                  <a:rPr lang="en-US" altLang="zh-CN" sz="2800" dirty="0"/>
                  <a:t> to </a:t>
                </a:r>
                <a14:m>
                  <m:oMath xmlns:m="http://schemas.openxmlformats.org/officeDocument/2006/math">
                    <m:r>
                      <a:rPr lang="en-US" altLang="zh-CN" sz="2800" i="1" dirty="0" smtClean="0">
                        <a:latin typeface="Cambria Math" panose="02040503050406030204" pitchFamily="18" charset="0"/>
                      </a:rPr>
                      <m:t>𝐷</m:t>
                    </m:r>
                    <m:r>
                      <a:rPr lang="en-US" altLang="zh-CN" sz="2800" b="0" i="1" dirty="0" smtClean="0">
                        <a:latin typeface="Cambria Math" panose="02040503050406030204" pitchFamily="18" charset="0"/>
                      </a:rPr>
                      <m:t>′</m:t>
                    </m:r>
                  </m:oMath>
                </a14:m>
                <a:r>
                  <a:rPr lang="en-US" altLang="zh-CN" sz="2800" dirty="0"/>
                  <a:t> space by using projection matrix </a:t>
                </a:r>
                <a14:m>
                  <m:oMath xmlns:m="http://schemas.openxmlformats.org/officeDocument/2006/math">
                    <m:r>
                      <a:rPr lang="en-US" altLang="zh-CN" sz="2800" b="1" i="1" smtClean="0">
                        <a:latin typeface="Cambria Math" panose="02040503050406030204" pitchFamily="18" charset="0"/>
                      </a:rPr>
                      <m:t>𝑾</m:t>
                    </m:r>
                    <m:r>
                      <a:rPr lang="en-US" altLang="zh-CN" sz="2800" b="0" i="1" smtClean="0">
                        <a:latin typeface="Cambria Math" panose="02040503050406030204" pitchFamily="18" charset="0"/>
                      </a:rPr>
                      <m:t>∈</m:t>
                    </m:r>
                    <m:sSup>
                      <m:sSupPr>
                        <m:ctrlPr>
                          <a:rPr lang="en-US" altLang="zh-CN" sz="2800" i="1" dirty="0">
                            <a:latin typeface="Cambria Math" panose="02040503050406030204" pitchFamily="18" charset="0"/>
                            <a:ea typeface="Cambria Math" panose="02040503050406030204" pitchFamily="18" charset="0"/>
                          </a:rPr>
                        </m:ctrlPr>
                      </m:sSupPr>
                      <m:e>
                        <m:r>
                          <a:rPr lang="en-US" altLang="zh-CN" sz="2800" i="1" dirty="0">
                            <a:latin typeface="Cambria Math" panose="02040503050406030204" pitchFamily="18" charset="0"/>
                            <a:ea typeface="Cambria Math" panose="02040503050406030204" pitchFamily="18" charset="0"/>
                          </a:rPr>
                          <m:t>ℝ</m:t>
                        </m:r>
                      </m:e>
                      <m:sup>
                        <m:r>
                          <a:rPr lang="en-US" altLang="zh-CN" sz="2800" i="1" dirty="0">
                            <a:latin typeface="Cambria Math" panose="02040503050406030204" pitchFamily="18" charset="0"/>
                            <a:ea typeface="Cambria Math" panose="02040503050406030204" pitchFamily="18" charset="0"/>
                          </a:rPr>
                          <m:t>𝐷</m:t>
                        </m:r>
                        <m:r>
                          <a:rPr lang="en-US" altLang="zh-CN" sz="2800" b="0" i="1" dirty="0" smtClean="0">
                            <a:latin typeface="Cambria Math" panose="02040503050406030204" pitchFamily="18" charset="0"/>
                            <a:ea typeface="Cambria Math" panose="02040503050406030204" pitchFamily="18" charset="0"/>
                          </a:rPr>
                          <m:t>×</m:t>
                        </m:r>
                        <m:sSup>
                          <m:sSupPr>
                            <m:ctrlPr>
                              <a:rPr lang="en-US" altLang="zh-CN" sz="2800" b="0" i="1" dirty="0" smtClean="0">
                                <a:latin typeface="Cambria Math" panose="02040503050406030204" pitchFamily="18" charset="0"/>
                                <a:ea typeface="Cambria Math" panose="02040503050406030204" pitchFamily="18" charset="0"/>
                              </a:rPr>
                            </m:ctrlPr>
                          </m:sSupPr>
                          <m:e>
                            <m:r>
                              <a:rPr lang="en-US" altLang="zh-CN" sz="2800" b="0" i="1" dirty="0" smtClean="0">
                                <a:latin typeface="Cambria Math" panose="02040503050406030204" pitchFamily="18" charset="0"/>
                                <a:ea typeface="Cambria Math" panose="02040503050406030204" pitchFamily="18" charset="0"/>
                              </a:rPr>
                              <m:t>𝐷</m:t>
                            </m:r>
                          </m:e>
                          <m:sup>
                            <m:r>
                              <a:rPr lang="en-US" altLang="zh-CN" sz="2800" b="0" i="1" dirty="0" smtClean="0">
                                <a:latin typeface="Cambria Math" panose="02040503050406030204" pitchFamily="18" charset="0"/>
                                <a:ea typeface="Cambria Math" panose="02040503050406030204" pitchFamily="18" charset="0"/>
                              </a:rPr>
                              <m:t>′</m:t>
                            </m:r>
                          </m:sup>
                        </m:sSup>
                      </m:sup>
                    </m:sSup>
                  </m:oMath>
                </a14:m>
                <a:r>
                  <a:rPr lang="en-US" altLang="zh-CN" sz="2800" dirty="0"/>
                  <a:t> with </a:t>
                </a:r>
                <a14:m>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𝑾</m:t>
                        </m:r>
                      </m:e>
                      <m:sup>
                        <m:r>
                          <a:rPr lang="en-US" altLang="zh-TW" sz="2800" i="1">
                            <a:latin typeface="Cambria Math" panose="02040503050406030204" pitchFamily="18" charset="0"/>
                          </a:rPr>
                          <m:t>𝑇</m:t>
                        </m:r>
                      </m:sup>
                    </m:sSup>
                    <m:r>
                      <a:rPr lang="en-US" altLang="zh-TW" sz="2800" b="1" i="1">
                        <a:latin typeface="Cambria Math" panose="02040503050406030204" pitchFamily="18" charset="0"/>
                      </a:rPr>
                      <m:t>𝑾</m:t>
                    </m:r>
                    <m:r>
                      <a:rPr lang="en-US" altLang="zh-TW" sz="2800" i="1">
                        <a:latin typeface="Cambria Math" panose="02040503050406030204" pitchFamily="18" charset="0"/>
                      </a:rPr>
                      <m:t>=</m:t>
                    </m:r>
                    <m:r>
                      <a:rPr lang="en-US" altLang="zh-TW" sz="2800" b="1" i="1">
                        <a:latin typeface="Cambria Math" panose="02040503050406030204" pitchFamily="18" charset="0"/>
                      </a:rPr>
                      <m:t>𝑰</m:t>
                    </m:r>
                  </m:oMath>
                </a14:m>
                <a:endParaRPr lang="en-US" altLang="zh-TW" sz="2800" b="1" dirty="0"/>
              </a:p>
              <a:p>
                <a:pPr lvl="1"/>
                <a:r>
                  <a:rPr lang="en-US" altLang="zh-CN" sz="2400" dirty="0"/>
                  <a:t>Arrange the eigenvalues of </a:t>
                </a:r>
                <a14:m>
                  <m:oMath xmlns:m="http://schemas.openxmlformats.org/officeDocument/2006/math">
                    <m:r>
                      <m:rPr>
                        <m:sty m:val="p"/>
                      </m:rPr>
                      <a:rPr lang="en-US" altLang="zh-CN" sz="2400" smtClean="0">
                        <a:latin typeface="Cambria Math" panose="02040503050406030204" pitchFamily="18" charset="0"/>
                      </a:rPr>
                      <m:t>Σ</m:t>
                    </m:r>
                  </m:oMath>
                </a14:m>
                <a:r>
                  <a:rPr lang="en-US" altLang="zh-CN" sz="2400" dirty="0"/>
                  <a:t> from large to small</a:t>
                </a:r>
              </a:p>
              <a:p>
                <a:pPr lvl="1"/>
                <a:r>
                  <a:rPr lang="en-US" altLang="zh-CN" sz="2400" dirty="0"/>
                  <a:t>keep the first </a:t>
                </a:r>
                <a14:m>
                  <m:oMath xmlns:m="http://schemas.openxmlformats.org/officeDocument/2006/math">
                    <m:r>
                      <a:rPr lang="en-US" altLang="zh-CN" sz="2400" i="1" dirty="0" smtClean="0">
                        <a:latin typeface="Cambria Math" panose="02040503050406030204" pitchFamily="18" charset="0"/>
                      </a:rPr>
                      <m:t>𝐷</m:t>
                    </m:r>
                    <m:r>
                      <a:rPr lang="en-US" altLang="zh-CN" sz="2400" b="0" i="1" dirty="0" smtClean="0">
                        <a:latin typeface="Cambria Math" panose="02040503050406030204" pitchFamily="18" charset="0"/>
                      </a:rPr>
                      <m:t>′</m:t>
                    </m:r>
                  </m:oMath>
                </a14:m>
                <a:r>
                  <a:rPr lang="en-US" altLang="zh-CN" sz="2400" dirty="0"/>
                  <a:t> eigenvectors</a:t>
                </a:r>
              </a:p>
              <a:p>
                <a:pPr lvl="1"/>
                <a:r>
                  <a:rPr lang="en-US" altLang="zh-CN" sz="2400" dirty="0"/>
                  <a:t>Its corresponding eigenvector is the optimal projection matrix </a:t>
                </a:r>
                <a14:m>
                  <m:oMath xmlns:m="http://schemas.openxmlformats.org/officeDocument/2006/math">
                    <m:r>
                      <a:rPr lang="en-US" altLang="zh-TW" sz="2400" b="1" i="1" smtClean="0">
                        <a:latin typeface="Cambria Math" panose="02040503050406030204" pitchFamily="18" charset="0"/>
                      </a:rPr>
                      <m:t>𝑾</m:t>
                    </m:r>
                  </m:oMath>
                </a14:m>
                <a:r>
                  <a:rPr lang="en-US" altLang="zh-CN" sz="2400" dirty="0"/>
                  <a:t>.</a:t>
                </a:r>
              </a:p>
              <a:p>
                <a:pPr lvl="1"/>
                <a:endParaRPr lang="en-US" altLang="zh-CN" sz="2400" dirty="0"/>
              </a:p>
              <a:p>
                <a:pPr lvl="1"/>
                <a:endParaRPr lang="en-US" altLang="zh-CN" sz="2400" dirty="0"/>
              </a:p>
              <a:p>
                <a:pPr lvl="1"/>
                <a:r>
                  <a:rPr lang="en-US" altLang="zh-CN" sz="2400" dirty="0"/>
                  <a:t>where </a:t>
                </a:r>
                <a14:m>
                  <m:oMath xmlns:m="http://schemas.openxmlformats.org/officeDocument/2006/math">
                    <m:r>
                      <a:rPr lang="en-US" altLang="zh-CN" sz="2400" b="1" i="1" smtClean="0">
                        <a:latin typeface="Cambria Math" panose="02040503050406030204" pitchFamily="18" charset="0"/>
                      </a:rPr>
                      <m:t>𝝀</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𝐷</m:t>
                                </m:r>
                              </m:e>
                              <m:sup>
                                <m:r>
                                  <a:rPr lang="en-US" altLang="zh-CN" sz="2400" b="0" i="1" smtClean="0">
                                    <a:latin typeface="Cambria Math" panose="02040503050406030204" pitchFamily="18" charset="0"/>
                                  </a:rPr>
                                  <m:t>′</m:t>
                                </m:r>
                              </m:sup>
                            </m:sSup>
                          </m:sub>
                        </m:sSub>
                      </m:e>
                    </m:d>
                  </m:oMath>
                </a14:m>
                <a:r>
                  <a:rPr lang="en-US" altLang="zh-CN" sz="2400" dirty="0"/>
                  <a:t> is the first </a:t>
                </a:r>
                <a14:m>
                  <m:oMath xmlns:m="http://schemas.openxmlformats.org/officeDocument/2006/math">
                    <m:r>
                      <a:rPr lang="en-US" altLang="zh-CN" sz="2400" i="1" dirty="0">
                        <a:latin typeface="Cambria Math" panose="02040503050406030204" pitchFamily="18" charset="0"/>
                      </a:rPr>
                      <m:t>𝐷</m:t>
                    </m:r>
                    <m:r>
                      <a:rPr lang="en-US" altLang="zh-CN" sz="2400" i="1" dirty="0">
                        <a:latin typeface="Cambria Math" panose="02040503050406030204" pitchFamily="18" charset="0"/>
                      </a:rPr>
                      <m:t>′</m:t>
                    </m:r>
                  </m:oMath>
                </a14:m>
                <a:r>
                  <a:rPr lang="en-US" altLang="zh-CN" sz="2400" dirty="0"/>
                  <a:t> maximum eigenvalues.</a:t>
                </a:r>
              </a:p>
              <a:p>
                <a:endParaRPr lang="zh-CN" altLang="en-US" sz="2800" dirty="0"/>
              </a:p>
            </p:txBody>
          </p:sp>
        </mc:Choice>
        <mc:Fallback xmlns="">
          <p:sp>
            <p:nvSpPr>
              <p:cNvPr id="6" name="内容占位符 5">
                <a:extLst>
                  <a:ext uri="{FF2B5EF4-FFF2-40B4-BE49-F238E27FC236}">
                    <a16:creationId xmlns:a16="http://schemas.microsoft.com/office/drawing/2014/main" id="{E1FA64D3-2F43-0B76-BF70-B774315CA5ED}"/>
                  </a:ext>
                </a:extLst>
              </p:cNvPr>
              <p:cNvSpPr>
                <a:spLocks noGrp="1" noRot="1" noChangeAspect="1" noMove="1" noResize="1" noEditPoints="1" noAdjustHandles="1" noChangeArrowheads="1" noChangeShapeType="1" noTextEdit="1"/>
              </p:cNvSpPr>
              <p:nvPr>
                <p:ph idx="1"/>
              </p:nvPr>
            </p:nvSpPr>
            <p:spPr>
              <a:blipFill>
                <a:blip r:embed="rId2"/>
                <a:stretch>
                  <a:fillRect l="-578" t="-14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8914BE2-A43C-1646-EF8B-0CCC13249B00}"/>
              </a:ext>
            </a:extLst>
          </p:cNvPr>
          <p:cNvPicPr>
            <a:picLocks noChangeAspect="1"/>
          </p:cNvPicPr>
          <p:nvPr/>
        </p:nvPicPr>
        <p:blipFill>
          <a:blip r:embed="rId3"/>
          <a:stretch>
            <a:fillRect/>
          </a:stretch>
        </p:blipFill>
        <p:spPr>
          <a:xfrm>
            <a:off x="4517717" y="4648200"/>
            <a:ext cx="3156565" cy="730250"/>
          </a:xfrm>
          <a:prstGeom prst="rect">
            <a:avLst/>
          </a:prstGeom>
        </p:spPr>
      </p:pic>
    </p:spTree>
    <p:extLst>
      <p:ext uri="{BB962C8B-B14F-4D97-AF65-F5344CB8AC3E}">
        <p14:creationId xmlns:p14="http://schemas.microsoft.com/office/powerpoint/2010/main" val="11425080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714EB-460D-C830-1B89-71EF9607AEC3}"/>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074EA98B-5E9E-CE0A-534A-B5149E420A22}"/>
              </a:ext>
            </a:extLst>
          </p:cNvPr>
          <p:cNvSpPr>
            <a:spLocks noGrp="1"/>
          </p:cNvSpPr>
          <p:nvPr>
            <p:ph type="ctrTitle"/>
          </p:nvPr>
        </p:nvSpPr>
        <p:spPr>
          <a:xfrm>
            <a:off x="4267200" y="3827780"/>
            <a:ext cx="6457950" cy="1280795"/>
          </a:xfrm>
        </p:spPr>
        <p:txBody>
          <a:bodyPr/>
          <a:lstStyle/>
          <a:p>
            <a:r>
              <a:rPr lang="en-US" altLang="zh-CN"/>
              <a:t>Chapter 8.6: </a:t>
            </a:r>
            <a:r>
              <a:rPr lang="en-US" altLang="zh-CN" dirty="0"/>
              <a:t>Locally Linear Embedding</a:t>
            </a:r>
            <a:endParaRPr lang="zh-CN" altLang="en-US" dirty="0"/>
          </a:p>
        </p:txBody>
      </p:sp>
    </p:spTree>
    <p:extLst>
      <p:ext uri="{BB962C8B-B14F-4D97-AF65-F5344CB8AC3E}">
        <p14:creationId xmlns:p14="http://schemas.microsoft.com/office/powerpoint/2010/main" val="15785306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en-US" dirty="0">
                <a:solidFill>
                  <a:srgbClr val="000000"/>
                </a:solidFill>
                <a:latin typeface="+mj-lt"/>
                <a:ea typeface="+mj-ea"/>
              </a:rPr>
              <a:t>Maps that preserve local geometry</a:t>
            </a:r>
          </a:p>
        </p:txBody>
      </p:sp>
      <p:sp>
        <p:nvSpPr>
          <p:cNvPr id="3076" name="Rectangle 3"/>
          <p:cNvSpPr>
            <a:spLocks noGrp="1" noChangeArrowheads="1"/>
          </p:cNvSpPr>
          <p:nvPr>
            <p:ph idx="1"/>
          </p:nvPr>
        </p:nvSpPr>
        <p:spPr/>
        <p:txBody>
          <a:bodyPr/>
          <a:lstStyle/>
          <a:p>
            <a:pPr eaLnBrk="1" hangingPunct="1">
              <a:lnSpc>
                <a:spcPct val="90000"/>
              </a:lnSpc>
            </a:pPr>
            <a:r>
              <a:rPr lang="en-US" altLang="en-US" dirty="0"/>
              <a:t>The idea is to make the local configurations of points in the low-dimensional space resemble (</a:t>
            </a:r>
            <a:r>
              <a:rPr lang="en-US" altLang="en-US" dirty="0" err="1"/>
              <a:t>类似于</a:t>
            </a:r>
            <a:r>
              <a:rPr lang="en-US" altLang="en-US" dirty="0"/>
              <a:t>) the local configurations in the high-dimensional space.</a:t>
            </a:r>
          </a:p>
          <a:p>
            <a:pPr eaLnBrk="1" hangingPunct="1">
              <a:lnSpc>
                <a:spcPct val="90000"/>
              </a:lnSpc>
            </a:pPr>
            <a:r>
              <a:rPr lang="en-US" altLang="en-US" dirty="0"/>
              <a:t>We need a coordinate-free way of representing a local</a:t>
            </a:r>
            <a:r>
              <a:rPr lang="zh-CN" altLang="en-US" dirty="0"/>
              <a:t> </a:t>
            </a:r>
            <a:r>
              <a:rPr lang="en-US" altLang="en-US" dirty="0"/>
              <a:t>configuration. </a:t>
            </a:r>
          </a:p>
          <a:p>
            <a:pPr eaLnBrk="1" hangingPunct="1">
              <a:lnSpc>
                <a:spcPct val="90000"/>
              </a:lnSpc>
            </a:pPr>
            <a:r>
              <a:rPr lang="en-US" altLang="en-US" dirty="0"/>
              <a:t>If we represent a point as a weighted average of nearby points, the weights describe the local configuration.</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1E25D21-3777-0D35-9BAC-F6F994620FB7}"/>
                  </a:ext>
                </a:extLst>
              </p:cNvPr>
              <p:cNvSpPr txBox="1"/>
              <p:nvPr/>
            </p:nvSpPr>
            <p:spPr>
              <a:xfrm>
                <a:off x="4000500" y="4343400"/>
                <a:ext cx="4191000" cy="1058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rPr>
                          </m:ctrlPr>
                        </m:sSubPr>
                        <m:e>
                          <m:r>
                            <a:rPr kumimoji="1" lang="en-US" altLang="zh-CN" sz="3200" b="1" i="1" smtClean="0">
                              <a:latin typeface="Cambria Math" panose="02040503050406030204" pitchFamily="18" charset="0"/>
                            </a:rPr>
                            <m:t>𝒙</m:t>
                          </m:r>
                        </m:e>
                        <m:sub>
                          <m:r>
                            <a:rPr kumimoji="1" lang="en-US" altLang="zh-CN" sz="3200" b="0" i="1" smtClean="0">
                              <a:latin typeface="Cambria Math" panose="02040503050406030204" pitchFamily="18" charset="0"/>
                            </a:rPr>
                            <m:t>𝑖</m:t>
                          </m:r>
                        </m:sub>
                      </m:sSub>
                      <m:r>
                        <a:rPr kumimoji="1" lang="en-US" altLang="zh-CN" sz="3200" b="0" i="1" smtClean="0">
                          <a:latin typeface="Cambria Math" panose="02040503050406030204" pitchFamily="18" charset="0"/>
                        </a:rPr>
                        <m:t>=</m:t>
                      </m:r>
                      <m:nary>
                        <m:naryPr>
                          <m:chr m:val="∑"/>
                          <m:limLoc m:val="subSup"/>
                          <m:supHide m:val="on"/>
                          <m:ctrlPr>
                            <a:rPr kumimoji="1" lang="en-US" altLang="zh-CN" sz="3200" b="0" i="1" smtClean="0">
                              <a:latin typeface="Cambria Math" panose="02040503050406030204" pitchFamily="18" charset="0"/>
                            </a:rPr>
                          </m:ctrlPr>
                        </m:naryPr>
                        <m:sub>
                          <m:r>
                            <m:rPr>
                              <m:brk m:alnAt="9"/>
                            </m:rPr>
                            <a:rPr kumimoji="1" lang="en-US" altLang="zh-CN" sz="3200" b="0" i="1" smtClean="0">
                              <a:latin typeface="Cambria Math" panose="02040503050406030204" pitchFamily="18" charset="0"/>
                            </a:rPr>
                            <m:t>𝑗</m:t>
                          </m:r>
                          <m:r>
                            <a:rPr kumimoji="1" lang="en-US" altLang="zh-CN" sz="3200" b="0" i="1" smtClean="0">
                              <a:latin typeface="Cambria Math" panose="02040503050406030204" pitchFamily="18" charset="0"/>
                            </a:rPr>
                            <m:t>∈</m:t>
                          </m:r>
                          <m:r>
                            <a:rPr kumimoji="1" lang="en-US" altLang="zh-CN" sz="3200" b="0" i="1" smtClean="0">
                              <a:latin typeface="Cambria Math" panose="02040503050406030204" pitchFamily="18" charset="0"/>
                            </a:rPr>
                            <m:t>𝑁</m:t>
                          </m:r>
                          <m:d>
                            <m:dPr>
                              <m:ctrlPr>
                                <a:rPr kumimoji="1" lang="en-US" altLang="zh-CN" sz="3200" b="0" i="1" smtClean="0">
                                  <a:latin typeface="Cambria Math" panose="02040503050406030204" pitchFamily="18" charset="0"/>
                                </a:rPr>
                              </m:ctrlPr>
                            </m:dPr>
                            <m:e>
                              <m:r>
                                <a:rPr kumimoji="1" lang="en-US" altLang="zh-CN" sz="3200" b="0" i="1" smtClean="0">
                                  <a:latin typeface="Cambria Math" panose="02040503050406030204" pitchFamily="18" charset="0"/>
                                </a:rPr>
                                <m:t>𝑖</m:t>
                              </m:r>
                            </m:e>
                          </m:d>
                        </m:sub>
                        <m:sup/>
                        <m:e>
                          <m:sSub>
                            <m:sSubPr>
                              <m:ctrlPr>
                                <a:rPr kumimoji="1" lang="en-US" altLang="zh-CN" sz="3200" b="0" i="1" smtClean="0">
                                  <a:latin typeface="Cambria Math" panose="02040503050406030204" pitchFamily="18" charset="0"/>
                                </a:rPr>
                              </m:ctrlPr>
                            </m:sSubPr>
                            <m:e>
                              <m:r>
                                <a:rPr kumimoji="1" lang="en-US" altLang="zh-CN" sz="3200" b="0" i="1" smtClean="0">
                                  <a:latin typeface="Cambria Math" panose="02040503050406030204" pitchFamily="18" charset="0"/>
                                </a:rPr>
                                <m:t>𝑤</m:t>
                              </m:r>
                            </m:e>
                            <m:sub>
                              <m:r>
                                <a:rPr kumimoji="1" lang="en-US" altLang="zh-CN" sz="3200" b="0" i="1" smtClean="0">
                                  <a:latin typeface="Cambria Math" panose="02040503050406030204" pitchFamily="18" charset="0"/>
                                </a:rPr>
                                <m:t>𝑖𝑗</m:t>
                              </m:r>
                            </m:sub>
                          </m:sSub>
                          <m:sSub>
                            <m:sSubPr>
                              <m:ctrlPr>
                                <a:rPr kumimoji="1" lang="en-US" altLang="zh-CN" sz="3200" b="0" i="1" smtClean="0">
                                  <a:latin typeface="Cambria Math" panose="02040503050406030204" pitchFamily="18" charset="0"/>
                                </a:rPr>
                              </m:ctrlPr>
                            </m:sSubPr>
                            <m:e>
                              <m:r>
                                <a:rPr kumimoji="1" lang="en-US" altLang="zh-CN" sz="3200" b="1" i="1" smtClean="0">
                                  <a:latin typeface="Cambria Math" panose="02040503050406030204" pitchFamily="18" charset="0"/>
                                </a:rPr>
                                <m:t>𝒙</m:t>
                              </m:r>
                            </m:e>
                            <m:sub>
                              <m:r>
                                <a:rPr kumimoji="1" lang="en-US" altLang="zh-CN" sz="3200" b="0" i="1" smtClean="0">
                                  <a:latin typeface="Cambria Math" panose="02040503050406030204" pitchFamily="18" charset="0"/>
                                </a:rPr>
                                <m:t>𝑗</m:t>
                              </m:r>
                            </m:sub>
                          </m:sSub>
                        </m:e>
                      </m:nary>
                    </m:oMath>
                  </m:oMathPara>
                </a14:m>
                <a:endParaRPr kumimoji="1" lang="zh-CN" altLang="en-US" sz="3200" dirty="0"/>
              </a:p>
            </p:txBody>
          </p:sp>
        </mc:Choice>
        <mc:Fallback xmlns="">
          <p:sp>
            <p:nvSpPr>
              <p:cNvPr id="2" name="文本框 1">
                <a:extLst>
                  <a:ext uri="{FF2B5EF4-FFF2-40B4-BE49-F238E27FC236}">
                    <a16:creationId xmlns:a16="http://schemas.microsoft.com/office/drawing/2014/main" id="{81E25D21-3777-0D35-9BAC-F6F994620FB7}"/>
                  </a:ext>
                </a:extLst>
              </p:cNvPr>
              <p:cNvSpPr txBox="1">
                <a:spLocks noRot="1" noChangeAspect="1" noMove="1" noResize="1" noEditPoints="1" noAdjustHandles="1" noChangeArrowheads="1" noChangeShapeType="1" noTextEdit="1"/>
              </p:cNvSpPr>
              <p:nvPr/>
            </p:nvSpPr>
            <p:spPr>
              <a:xfrm>
                <a:off x="4000500" y="4343400"/>
                <a:ext cx="4191000" cy="1058431"/>
              </a:xfrm>
              <a:prstGeom prst="rect">
                <a:avLst/>
              </a:prstGeom>
              <a:blipFill>
                <a:blip r:embed="rId3"/>
                <a:stretch>
                  <a:fillRect l="-5422" t="-172619" b="-236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1791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en-US" dirty="0">
                <a:solidFill>
                  <a:schemeClr val="tx1">
                    <a:lumMod val="50000"/>
                  </a:schemeClr>
                </a:solidFill>
              </a:rPr>
              <a:t>Finding the optimal weights</a:t>
            </a:r>
          </a:p>
        </p:txBody>
      </p:sp>
      <mc:AlternateContent xmlns:mc="http://schemas.openxmlformats.org/markup-compatibility/2006" xmlns:a14="http://schemas.microsoft.com/office/drawing/2010/main">
        <mc:Choice Requires="a14">
          <p:sp>
            <p:nvSpPr>
              <p:cNvPr id="4100" name="Rectangle 3"/>
              <p:cNvSpPr>
                <a:spLocks noGrp="1" noChangeArrowheads="1"/>
              </p:cNvSpPr>
              <p:nvPr>
                <p:ph idx="1"/>
              </p:nvPr>
            </p:nvSpPr>
            <p:spPr/>
            <p:txBody>
              <a:bodyPr/>
              <a:lstStyle/>
              <a:p>
                <a:pPr eaLnBrk="1" hangingPunct="1">
                  <a:lnSpc>
                    <a:spcPct val="90000"/>
                  </a:lnSpc>
                </a:pPr>
                <a:r>
                  <a:rPr lang="en-US" altLang="en-US" dirty="0"/>
                  <a:t>Minimize the squared “construction” errors subject to the sum of the weights being 1.</a:t>
                </a:r>
              </a:p>
              <a:p>
                <a:pPr marL="0" indent="0">
                  <a:lnSpc>
                    <a:spcPct val="90000"/>
                  </a:lnSpc>
                  <a:buNone/>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rPr>
                        <m:t>𝑐𝑜𝑠𝑡</m:t>
                      </m:r>
                      <m:r>
                        <a:rPr kumimoji="1" lang="en-US" altLang="zh-CN" i="1">
                          <a:solidFill>
                            <a:srgbClr val="000000"/>
                          </a:solidFill>
                          <a:latin typeface="Cambria Math" panose="02040503050406030204" pitchFamily="18" charset="0"/>
                        </a:rPr>
                        <m:t>=</m:t>
                      </m:r>
                      <m:nary>
                        <m:naryPr>
                          <m:chr m:val="∑"/>
                          <m:limLoc m:val="subSup"/>
                          <m:ctrlPr>
                            <a:rPr kumimoji="1" lang="en-US" altLang="zh-CN" i="1" smtClean="0">
                              <a:solidFill>
                                <a:srgbClr val="000000"/>
                              </a:solidFill>
                              <a:latin typeface="Cambria Math" panose="02040503050406030204" pitchFamily="18" charset="0"/>
                            </a:rPr>
                          </m:ctrlPr>
                        </m:naryPr>
                        <m:sub>
                          <m:r>
                            <m:rPr>
                              <m:brk m:alnAt="25"/>
                            </m:rPr>
                            <a:rPr kumimoji="1" lang="en-US" altLang="zh-CN" b="0" i="1" smtClean="0">
                              <a:solidFill>
                                <a:srgbClr val="000000"/>
                              </a:solidFill>
                              <a:latin typeface="Cambria Math" panose="02040503050406030204" pitchFamily="18" charset="0"/>
                            </a:rPr>
                            <m:t>𝑖</m:t>
                          </m:r>
                          <m:r>
                            <a:rPr kumimoji="1" lang="en-US" altLang="zh-CN" b="0" i="1" smtClean="0">
                              <a:solidFill>
                                <a:srgbClr val="000000"/>
                              </a:solidFill>
                              <a:latin typeface="Cambria Math" panose="02040503050406030204" pitchFamily="18" charset="0"/>
                            </a:rPr>
                            <m:t>=1</m:t>
                          </m:r>
                        </m:sub>
                        <m:sup>
                          <m:r>
                            <a:rPr kumimoji="1" lang="en-US" altLang="zh-CN" b="0" i="1" smtClean="0">
                              <a:solidFill>
                                <a:srgbClr val="000000"/>
                              </a:solidFill>
                              <a:latin typeface="Cambria Math" panose="02040503050406030204" pitchFamily="18" charset="0"/>
                            </a:rPr>
                            <m:t>𝑛</m:t>
                          </m:r>
                        </m:sup>
                        <m:e>
                          <m:r>
                            <m:rPr>
                              <m:lit/>
                            </m:rP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1" i="1" smtClean="0">
                                  <a:solidFill>
                                    <a:srgbClr val="000000"/>
                                  </a:solidFill>
                                  <a:latin typeface="Cambria Math" panose="02040503050406030204" pitchFamily="18" charset="0"/>
                                </a:rPr>
                                <m:t>𝒙</m:t>
                              </m:r>
                            </m:e>
                            <m:sub>
                              <m:r>
                                <a:rPr kumimoji="1" lang="en-US" altLang="zh-CN" b="0" i="1" smtClean="0">
                                  <a:solidFill>
                                    <a:srgbClr val="000000"/>
                                  </a:solidFill>
                                  <a:latin typeface="Cambria Math" panose="02040503050406030204" pitchFamily="18" charset="0"/>
                                </a:rPr>
                                <m:t>𝑖</m:t>
                              </m:r>
                            </m:sub>
                          </m:sSub>
                          <m:r>
                            <a:rPr kumimoji="1" lang="en-US" altLang="zh-CN" b="0" i="1" smtClean="0">
                              <a:solidFill>
                                <a:srgbClr val="000000"/>
                              </a:solidFill>
                              <a:latin typeface="Cambria Math" panose="02040503050406030204" pitchFamily="18" charset="0"/>
                            </a:rPr>
                            <m:t>−</m:t>
                          </m:r>
                          <m:nary>
                            <m:naryPr>
                              <m:chr m:val="∑"/>
                              <m:limLoc m:val="subSup"/>
                              <m:supHide m:val="on"/>
                              <m:ctrlPr>
                                <a:rPr kumimoji="1" lang="en-US" altLang="zh-CN" b="0" i="1" smtClean="0">
                                  <a:solidFill>
                                    <a:srgbClr val="000000"/>
                                  </a:solidFill>
                                  <a:latin typeface="Cambria Math" panose="02040503050406030204" pitchFamily="18" charset="0"/>
                                </a:rPr>
                              </m:ctrlPr>
                            </m:naryPr>
                            <m:sub>
                              <m:r>
                                <m:rPr>
                                  <m:brk m:alnAt="9"/>
                                </m:rPr>
                                <a:rPr kumimoji="1" lang="en-US" altLang="zh-CN" b="0" i="1" smtClean="0">
                                  <a:solidFill>
                                    <a:srgbClr val="000000"/>
                                  </a:solidFill>
                                  <a:latin typeface="Cambria Math" panose="02040503050406030204" pitchFamily="18" charset="0"/>
                                </a:rPr>
                                <m:t>𝑗</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𝑁</m:t>
                              </m:r>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𝑖</m:t>
                                  </m:r>
                                </m:e>
                              </m:d>
                            </m:sub>
                            <m:sup/>
                            <m:e>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𝑤</m:t>
                                  </m:r>
                                </m:e>
                                <m:sub>
                                  <m:r>
                                    <a:rPr kumimoji="1" lang="en-US" altLang="zh-CN" b="0" i="1" smtClean="0">
                                      <a:solidFill>
                                        <a:srgbClr val="000000"/>
                                      </a:solidFill>
                                      <a:latin typeface="Cambria Math" panose="02040503050406030204" pitchFamily="18" charset="0"/>
                                    </a:rPr>
                                    <m:t>𝑖𝑗</m:t>
                                  </m:r>
                                </m:sub>
                              </m:sSub>
                              <m:sSub>
                                <m:sSubPr>
                                  <m:ctrlPr>
                                    <a:rPr kumimoji="1" lang="en-US" altLang="zh-CN" b="0" i="1" smtClean="0">
                                      <a:solidFill>
                                        <a:srgbClr val="000000"/>
                                      </a:solidFill>
                                      <a:latin typeface="Cambria Math" panose="02040503050406030204" pitchFamily="18" charset="0"/>
                                    </a:rPr>
                                  </m:ctrlPr>
                                </m:sSubPr>
                                <m:e>
                                  <m:r>
                                    <a:rPr kumimoji="1" lang="en-US" altLang="zh-CN" b="1" i="1" smtClean="0">
                                      <a:solidFill>
                                        <a:srgbClr val="000000"/>
                                      </a:solidFill>
                                      <a:latin typeface="Cambria Math" panose="02040503050406030204" pitchFamily="18" charset="0"/>
                                    </a:rPr>
                                    <m:t>𝒙</m:t>
                                  </m:r>
                                </m:e>
                                <m:sub>
                                  <m:r>
                                    <a:rPr kumimoji="1" lang="en-US" altLang="zh-CN" b="0" i="1" smtClean="0">
                                      <a:solidFill>
                                        <a:srgbClr val="000000"/>
                                      </a:solidFill>
                                      <a:latin typeface="Cambria Math" panose="02040503050406030204" pitchFamily="18" charset="0"/>
                                    </a:rPr>
                                    <m:t>𝑖</m:t>
                                  </m:r>
                                </m:sub>
                              </m:sSub>
                            </m:e>
                          </m:nary>
                          <m:r>
                            <m:rPr>
                              <m:lit/>
                            </m:rPr>
                            <a:rPr kumimoji="1" lang="en-US" altLang="zh-CN" b="0" i="1" smtClean="0">
                              <a:solidFill>
                                <a:srgbClr val="000000"/>
                              </a:solidFill>
                              <a:latin typeface="Cambria Math" panose="02040503050406030204" pitchFamily="18" charset="0"/>
                            </a:rPr>
                            <m:t>|</m:t>
                          </m:r>
                          <m:sSubSup>
                            <m:sSubSupPr>
                              <m:ctrlPr>
                                <a:rPr kumimoji="1" lang="en-US" altLang="zh-CN" b="0" i="1" smtClean="0">
                                  <a:solidFill>
                                    <a:srgbClr val="000000"/>
                                  </a:solidFill>
                                  <a:latin typeface="Cambria Math" panose="02040503050406030204" pitchFamily="18" charset="0"/>
                                </a:rPr>
                              </m:ctrlPr>
                            </m:sSubSupPr>
                            <m:e>
                              <m:r>
                                <m:rPr>
                                  <m:lit/>
                                </m:rPr>
                                <a:rPr kumimoji="1" lang="en-US" altLang="zh-CN" b="0" i="1" smtClean="0">
                                  <a:solidFill>
                                    <a:srgbClr val="000000"/>
                                  </a:solidFill>
                                  <a:latin typeface="Cambria Math" panose="02040503050406030204" pitchFamily="18" charset="0"/>
                                </a:rPr>
                                <m:t>|</m:t>
                              </m:r>
                            </m:e>
                            <m:sub>
                              <m:r>
                                <a:rPr kumimoji="1" lang="en-US" altLang="zh-CN" b="0" i="1" smtClean="0">
                                  <a:solidFill>
                                    <a:srgbClr val="000000"/>
                                  </a:solidFill>
                                  <a:latin typeface="Cambria Math" panose="02040503050406030204" pitchFamily="18" charset="0"/>
                                </a:rPr>
                                <m:t>2</m:t>
                              </m:r>
                            </m:sub>
                            <m:sup>
                              <m:r>
                                <a:rPr kumimoji="1" lang="en-US" altLang="zh-CN" b="0" i="1" smtClean="0">
                                  <a:solidFill>
                                    <a:srgbClr val="000000"/>
                                  </a:solidFill>
                                  <a:latin typeface="Cambria Math" panose="02040503050406030204" pitchFamily="18" charset="0"/>
                                </a:rPr>
                                <m:t>2</m:t>
                              </m:r>
                            </m:sup>
                          </m:sSubSup>
                        </m:e>
                      </m:nary>
                      <m:r>
                        <a:rPr kumimoji="1" lang="en-US" altLang="zh-CN" b="0" i="1" smtClean="0">
                          <a:solidFill>
                            <a:srgbClr val="000000"/>
                          </a:solidFill>
                          <a:latin typeface="Cambria Math" panose="02040503050406030204" pitchFamily="18" charset="0"/>
                        </a:rPr>
                        <m:t> </m:t>
                      </m:r>
                      <m:r>
                        <m:rPr>
                          <m:sty m:val="p"/>
                        </m:rPr>
                        <a:rPr kumimoji="1" lang="en-US" altLang="zh-CN" b="0" i="0" smtClean="0">
                          <a:solidFill>
                            <a:srgbClr val="000000"/>
                          </a:solidFill>
                          <a:latin typeface="Cambria Math" panose="02040503050406030204" pitchFamily="18" charset="0"/>
                        </a:rPr>
                        <m:t>s</m:t>
                      </m:r>
                      <m:r>
                        <a:rPr kumimoji="1" lang="en-US" altLang="zh-CN" b="0" i="0" smtClean="0">
                          <a:solidFill>
                            <a:srgbClr val="000000"/>
                          </a:solidFill>
                          <a:latin typeface="Cambria Math" panose="02040503050406030204" pitchFamily="18" charset="0"/>
                        </a:rPr>
                        <m:t>.</m:t>
                      </m:r>
                      <m:r>
                        <m:rPr>
                          <m:sty m:val="p"/>
                        </m:rPr>
                        <a:rPr kumimoji="1" lang="en-US" altLang="zh-CN" b="0" i="0" smtClean="0">
                          <a:solidFill>
                            <a:srgbClr val="000000"/>
                          </a:solidFill>
                          <a:latin typeface="Cambria Math" panose="02040503050406030204" pitchFamily="18" charset="0"/>
                        </a:rPr>
                        <m:t>t</m:t>
                      </m:r>
                      <m:r>
                        <a:rPr kumimoji="1" lang="en-US" altLang="zh-CN" b="0" i="0" smtClean="0">
                          <a:solidFill>
                            <a:srgbClr val="000000"/>
                          </a:solidFill>
                          <a:latin typeface="Cambria Math" panose="02040503050406030204" pitchFamily="18" charset="0"/>
                        </a:rPr>
                        <m:t>. </m:t>
                      </m:r>
                      <m:nary>
                        <m:naryPr>
                          <m:chr m:val="∑"/>
                          <m:limLoc m:val="subSup"/>
                          <m:supHide m:val="on"/>
                          <m:ctrlPr>
                            <a:rPr kumimoji="1" lang="en-US" altLang="zh-CN" i="1">
                              <a:solidFill>
                                <a:srgbClr val="000000"/>
                              </a:solidFill>
                              <a:latin typeface="Cambria Math" panose="02040503050406030204" pitchFamily="18" charset="0"/>
                            </a:rPr>
                          </m:ctrlPr>
                        </m:naryPr>
                        <m:sub>
                          <m:r>
                            <m:rPr>
                              <m:brk m:alnAt="9"/>
                            </m:rPr>
                            <a:rPr kumimoji="1" lang="en-US" altLang="zh-CN" i="1">
                              <a:solidFill>
                                <a:srgbClr val="000000"/>
                              </a:solidFill>
                              <a:latin typeface="Cambria Math" panose="02040503050406030204" pitchFamily="18" charset="0"/>
                            </a:rPr>
                            <m:t>𝑗</m:t>
                          </m:r>
                          <m:r>
                            <a:rPr kumimoji="1" lang="en-US" altLang="zh-CN" i="1">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𝑁</m:t>
                          </m:r>
                          <m:d>
                            <m:dPr>
                              <m:ctrlPr>
                                <a:rPr kumimoji="1" lang="en-US" altLang="zh-CN" i="1">
                                  <a:solidFill>
                                    <a:srgbClr val="000000"/>
                                  </a:solidFill>
                                  <a:latin typeface="Cambria Math" panose="02040503050406030204" pitchFamily="18" charset="0"/>
                                </a:rPr>
                              </m:ctrlPr>
                            </m:dPr>
                            <m:e>
                              <m:r>
                                <a:rPr kumimoji="1" lang="en-US" altLang="zh-CN" i="1">
                                  <a:solidFill>
                                    <a:srgbClr val="000000"/>
                                  </a:solidFill>
                                  <a:latin typeface="Cambria Math" panose="02040503050406030204" pitchFamily="18" charset="0"/>
                                </a:rPr>
                                <m:t>𝑖</m:t>
                              </m:r>
                            </m:e>
                          </m:d>
                        </m:sub>
                        <m:sup/>
                        <m:e>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𝑤</m:t>
                              </m:r>
                            </m:e>
                            <m:sub>
                              <m:r>
                                <a:rPr kumimoji="1" lang="en-US" altLang="zh-CN" i="1">
                                  <a:solidFill>
                                    <a:srgbClr val="000000"/>
                                  </a:solidFill>
                                  <a:latin typeface="Cambria Math" panose="02040503050406030204" pitchFamily="18" charset="0"/>
                                </a:rPr>
                                <m:t>𝑖𝑗</m:t>
                              </m:r>
                            </m:sub>
                          </m:sSub>
                        </m:e>
                      </m:nary>
                      <m:r>
                        <a:rPr kumimoji="1" lang="en-US" altLang="zh-CN" b="0" i="1" smtClean="0">
                          <a:solidFill>
                            <a:srgbClr val="000000"/>
                          </a:solidFill>
                          <a:latin typeface="Cambria Math" panose="02040503050406030204" pitchFamily="18" charset="0"/>
                        </a:rPr>
                        <m:t>=1</m:t>
                      </m:r>
                    </m:oMath>
                  </m:oMathPara>
                </a14:m>
                <a:endParaRPr lang="en-US" altLang="en-US" dirty="0">
                  <a:solidFill>
                    <a:srgbClr val="000000"/>
                  </a:solidFill>
                </a:endParaRPr>
              </a:p>
              <a:p>
                <a:pPr marL="0" indent="0">
                  <a:lnSpc>
                    <a:spcPct val="90000"/>
                  </a:lnSpc>
                  <a:buNone/>
                </a:pPr>
                <a:endParaRPr lang="en-US" altLang="en-US" dirty="0"/>
              </a:p>
              <a:p>
                <a:pPr eaLnBrk="1" hangingPunct="1">
                  <a:lnSpc>
                    <a:spcPct val="90000"/>
                  </a:lnSpc>
                </a:pPr>
                <a:r>
                  <a:rPr lang="en-US" altLang="en-US" dirty="0"/>
                  <a:t>If the construction is done using less neighbors than the dimensionality of </a:t>
                </a:r>
                <a14:m>
                  <m:oMath xmlns:m="http://schemas.openxmlformats.org/officeDocument/2006/math">
                    <m:r>
                      <a:rPr lang="en-US" altLang="en-US" i="1" dirty="0" smtClean="0">
                        <a:latin typeface="Cambria Math" panose="02040503050406030204" pitchFamily="18" charset="0"/>
                      </a:rPr>
                      <m:t>𝑥</m:t>
                    </m:r>
                  </m:oMath>
                </a14:m>
                <a:r>
                  <a:rPr lang="en-US" altLang="en-US" dirty="0"/>
                  <a:t>, there will generally be some construction error</a:t>
                </a:r>
              </a:p>
              <a:p>
                <a:pPr lvl="1" eaLnBrk="1" hangingPunct="1">
                  <a:lnSpc>
                    <a:spcPct val="90000"/>
                  </a:lnSpc>
                </a:pPr>
                <a:r>
                  <a:rPr lang="en-US" altLang="en-US" sz="3200" dirty="0"/>
                  <a:t>The error will be small if there are as many neighbors as the dimensionality of the underlying noisy manifold.</a:t>
                </a:r>
              </a:p>
            </p:txBody>
          </p:sp>
        </mc:Choice>
        <mc:Fallback xmlns="">
          <p:sp>
            <p:nvSpPr>
              <p:cNvPr id="4100" name="Rectangle 3"/>
              <p:cNvSpPr>
                <a:spLocks noGrp="1" noRot="1" noChangeAspect="1" noMove="1" noResize="1" noEditPoints="1" noAdjustHandles="1" noChangeArrowheads="1" noChangeShapeType="1" noTextEdit="1"/>
              </p:cNvSpPr>
              <p:nvPr>
                <p:ph idx="1"/>
              </p:nvPr>
            </p:nvSpPr>
            <p:spPr>
              <a:blipFill>
                <a:blip r:embed="rId3"/>
                <a:stretch>
                  <a:fillRect l="-925" t="-18033" r="-16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4468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US" altLang="en-US" dirty="0">
                <a:solidFill>
                  <a:schemeClr val="tx1">
                    <a:lumMod val="50000"/>
                  </a:schemeClr>
                </a:solidFill>
              </a:rPr>
              <a:t>A sensible but inefficient way to use the local weights</a:t>
            </a:r>
          </a:p>
        </p:txBody>
      </p:sp>
      <mc:AlternateContent xmlns:mc="http://schemas.openxmlformats.org/markup-compatibility/2006" xmlns:a14="http://schemas.microsoft.com/office/drawing/2010/main">
        <mc:Choice Requires="a14">
          <p:sp>
            <p:nvSpPr>
              <p:cNvPr id="5127" name="Rectangle 3"/>
              <p:cNvSpPr>
                <a:spLocks noGrp="1" noChangeArrowheads="1"/>
              </p:cNvSpPr>
              <p:nvPr>
                <p:ph idx="1"/>
              </p:nvPr>
            </p:nvSpPr>
            <p:spPr/>
            <p:txBody>
              <a:bodyPr/>
              <a:lstStyle/>
              <a:p>
                <a:pPr eaLnBrk="1" hangingPunct="1">
                  <a:lnSpc>
                    <a:spcPct val="80000"/>
                  </a:lnSpc>
                </a:pPr>
                <a:r>
                  <a:rPr lang="en-US" altLang="en-US" dirty="0"/>
                  <a:t>Assume a low-dimensional latent space.</a:t>
                </a:r>
              </a:p>
              <a:p>
                <a:pPr lvl="1" eaLnBrk="1" hangingPunct="1">
                  <a:lnSpc>
                    <a:spcPct val="80000"/>
                  </a:lnSpc>
                </a:pPr>
                <a:r>
                  <a:rPr lang="en-US" altLang="en-US" dirty="0"/>
                  <a:t>Each datapoint </a:t>
                </a:r>
                <a14:m>
                  <m:oMath xmlns:m="http://schemas.openxmlformats.org/officeDocument/2006/math">
                    <m:sSub>
                      <m:sSubPr>
                        <m:ctrlPr>
                          <a:rPr lang="en-US" altLang="en-US" b="0" i="1" smtClean="0">
                            <a:latin typeface="Cambria Math" panose="02040503050406030204" pitchFamily="18" charset="0"/>
                          </a:rPr>
                        </m:ctrlPr>
                      </m:sSubPr>
                      <m:e>
                        <m:r>
                          <a:rPr lang="en-US" altLang="en-US" b="1" i="1" smtClean="0">
                            <a:latin typeface="Cambria Math" panose="02040503050406030204" pitchFamily="18" charset="0"/>
                          </a:rPr>
                          <m:t>𝒙</m:t>
                        </m:r>
                      </m:e>
                      <m:sub>
                        <m:r>
                          <a:rPr lang="en-US" altLang="en-US" b="0" i="1" smtClean="0">
                            <a:latin typeface="Cambria Math" panose="02040503050406030204" pitchFamily="18" charset="0"/>
                          </a:rPr>
                          <m:t>𝑖</m:t>
                        </m:r>
                      </m:sub>
                    </m:sSub>
                  </m:oMath>
                </a14:m>
                <a:r>
                  <a:rPr lang="en-US" altLang="en-US" dirty="0"/>
                  <a:t> has latent coordinates </a:t>
                </a:r>
                <a14:m>
                  <m:oMath xmlns:m="http://schemas.openxmlformats.org/officeDocument/2006/math">
                    <m:sSub>
                      <m:sSubPr>
                        <m:ctrlPr>
                          <a:rPr lang="en-US" altLang="en-US" b="0" i="1" smtClean="0">
                            <a:latin typeface="Cambria Math" panose="02040503050406030204" pitchFamily="18" charset="0"/>
                          </a:rPr>
                        </m:ctrlPr>
                      </m:sSubPr>
                      <m:e>
                        <m:r>
                          <a:rPr lang="en-US" altLang="en-US" b="1" i="1" smtClean="0">
                            <a:latin typeface="Cambria Math" panose="02040503050406030204" pitchFamily="18" charset="0"/>
                          </a:rPr>
                          <m:t>𝒛</m:t>
                        </m:r>
                      </m:e>
                      <m:sub>
                        <m:r>
                          <a:rPr lang="en-US" altLang="en-US" b="0" i="1" smtClean="0">
                            <a:latin typeface="Cambria Math" panose="02040503050406030204" pitchFamily="18" charset="0"/>
                          </a:rPr>
                          <m:t>𝑖</m:t>
                        </m:r>
                      </m:sub>
                    </m:sSub>
                  </m:oMath>
                </a14:m>
                <a:r>
                  <a:rPr lang="en-US" altLang="en-US" dirty="0"/>
                  <a:t>.</a:t>
                </a:r>
              </a:p>
              <a:p>
                <a:pPr eaLnBrk="1" hangingPunct="1">
                  <a:lnSpc>
                    <a:spcPct val="80000"/>
                  </a:lnSpc>
                </a:pPr>
                <a:r>
                  <a:rPr lang="en-US" altLang="en-US" dirty="0"/>
                  <a:t>Find a set of latent points that minimize the construction errors produced by a two-stage process:</a:t>
                </a:r>
              </a:p>
              <a:p>
                <a:pPr lvl="1" eaLnBrk="1" hangingPunct="1">
                  <a:lnSpc>
                    <a:spcPct val="80000"/>
                  </a:lnSpc>
                </a:pPr>
                <a:r>
                  <a:rPr lang="en-US" altLang="en-US" dirty="0"/>
                  <a:t>1. First use the latent points to compute the local weights that construct </a:t>
                </a:r>
                <a14:m>
                  <m:oMath xmlns:m="http://schemas.openxmlformats.org/officeDocument/2006/math">
                    <m:sSub>
                      <m:sSubPr>
                        <m:ctrlPr>
                          <a:rPr lang="en-US" altLang="en-US" b="0" i="1" smtClean="0">
                            <a:latin typeface="Cambria Math" panose="02040503050406030204" pitchFamily="18" charset="0"/>
                          </a:rPr>
                        </m:ctrlPr>
                      </m:sSubPr>
                      <m:e>
                        <m:r>
                          <a:rPr lang="en-US" altLang="en-US" b="1" i="1" smtClean="0">
                            <a:latin typeface="Cambria Math" panose="02040503050406030204" pitchFamily="18" charset="0"/>
                          </a:rPr>
                          <m:t>𝒛</m:t>
                        </m:r>
                      </m:e>
                      <m:sub>
                        <m:r>
                          <a:rPr lang="en-US" altLang="en-US" b="0" i="1" smtClean="0">
                            <a:latin typeface="Cambria Math" panose="02040503050406030204" pitchFamily="18" charset="0"/>
                          </a:rPr>
                          <m:t>𝑖</m:t>
                        </m:r>
                      </m:sub>
                    </m:sSub>
                  </m:oMath>
                </a14:m>
                <a:r>
                  <a:rPr lang="en-US" altLang="en-US" dirty="0"/>
                  <a:t> from its neighbors.</a:t>
                </a:r>
              </a:p>
              <a:p>
                <a:pPr lvl="1" eaLnBrk="1" hangingPunct="1">
                  <a:lnSpc>
                    <a:spcPct val="80000"/>
                  </a:lnSpc>
                </a:pPr>
                <a:r>
                  <a:rPr lang="en-US" altLang="en-US" dirty="0"/>
                  <a:t>2. Use those weights to construct the high-dimensional coordinates of a datapoint </a:t>
                </a:r>
                <a14:m>
                  <m:oMath xmlns:m="http://schemas.openxmlformats.org/officeDocument/2006/math">
                    <m:sSub>
                      <m:sSubPr>
                        <m:ctrlPr>
                          <a:rPr lang="en-US" altLang="en-US" b="0" i="1" smtClean="0">
                            <a:latin typeface="Cambria Math" panose="02040503050406030204" pitchFamily="18" charset="0"/>
                          </a:rPr>
                        </m:ctrlPr>
                      </m:sSubPr>
                      <m:e>
                        <m:r>
                          <a:rPr lang="en-US" altLang="en-US" b="1" i="1" smtClean="0">
                            <a:latin typeface="Cambria Math" panose="02040503050406030204" pitchFamily="18" charset="0"/>
                          </a:rPr>
                          <m:t>𝒙</m:t>
                        </m:r>
                      </m:e>
                      <m:sub>
                        <m:r>
                          <a:rPr lang="en-US" altLang="en-US" b="0" i="1" smtClean="0">
                            <a:latin typeface="Cambria Math" panose="02040503050406030204" pitchFamily="18" charset="0"/>
                          </a:rPr>
                          <m:t>𝑖</m:t>
                        </m:r>
                      </m:sub>
                    </m:sSub>
                  </m:oMath>
                </a14:m>
                <a:r>
                  <a:rPr lang="en-US" altLang="en-US" dirty="0"/>
                  <a:t> from the high-dimensional coordinates of its neighbors. </a:t>
                </a:r>
              </a:p>
              <a:p>
                <a:pPr eaLnBrk="1" hangingPunct="1">
                  <a:lnSpc>
                    <a:spcPct val="80000"/>
                  </a:lnSpc>
                </a:pPr>
                <a:r>
                  <a:rPr lang="en-US" altLang="en-US" dirty="0"/>
                  <a:t>Unfortunately, this is a hard optimization problem.</a:t>
                </a:r>
              </a:p>
              <a:p>
                <a:pPr lvl="1" eaLnBrk="1" hangingPunct="1">
                  <a:lnSpc>
                    <a:spcPct val="80000"/>
                  </a:lnSpc>
                </a:pPr>
                <a:r>
                  <a:rPr lang="en-US" altLang="en-US" dirty="0"/>
                  <a:t>Iterative solutions are expensive because they must repeatedly measure the construction error in the high-dimensional space.</a:t>
                </a:r>
              </a:p>
            </p:txBody>
          </p:sp>
        </mc:Choice>
        <mc:Fallback xmlns="">
          <p:sp>
            <p:nvSpPr>
              <p:cNvPr id="5127" name="Rectangle 3"/>
              <p:cNvSpPr>
                <a:spLocks noGrp="1" noRot="1" noChangeAspect="1" noMove="1" noResize="1" noEditPoints="1" noAdjustHandles="1" noChangeArrowheads="1" noChangeShapeType="1" noTextEdit="1"/>
              </p:cNvSpPr>
              <p:nvPr>
                <p:ph idx="1"/>
              </p:nvPr>
            </p:nvSpPr>
            <p:spPr>
              <a:blipFill>
                <a:blip r:embed="rId3"/>
                <a:stretch>
                  <a:fillRect l="-925" t="-3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013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a:t>Locally Linear Embedding (LLM)</a:t>
            </a:r>
            <a:endParaRPr lang="en-US" altLang="en-US" dirty="0">
              <a:solidFill>
                <a:schemeClr val="tx1">
                  <a:lumMod val="50000"/>
                </a:schemeClr>
              </a:solidFill>
            </a:endParaRPr>
          </a:p>
        </p:txBody>
      </p:sp>
      <p:sp>
        <p:nvSpPr>
          <p:cNvPr id="29699" name="Rectangle 3"/>
          <p:cNvSpPr>
            <a:spLocks noGrp="1" noChangeArrowheads="1"/>
          </p:cNvSpPr>
          <p:nvPr>
            <p:ph idx="1"/>
          </p:nvPr>
        </p:nvSpPr>
        <p:spPr/>
        <p:txBody>
          <a:bodyPr/>
          <a:lstStyle/>
          <a:p>
            <a:pPr eaLnBrk="1" hangingPunct="1">
              <a:lnSpc>
                <a:spcPct val="90000"/>
              </a:lnSpc>
            </a:pPr>
            <a:r>
              <a:rPr lang="en-US" altLang="en-US" dirty="0"/>
              <a:t>Instead of using the the latent points plus the other datapoints to construct each held-out datapoint, do it the other way around.</a:t>
            </a:r>
          </a:p>
          <a:p>
            <a:pPr eaLnBrk="1" hangingPunct="1">
              <a:lnSpc>
                <a:spcPct val="90000"/>
              </a:lnSpc>
            </a:pPr>
            <a:r>
              <a:rPr lang="en-US" altLang="en-US" dirty="0"/>
              <a:t>Use the datapoints to determine the local weights, then try to construct each latent (low-D) point from its neighbors.</a:t>
            </a:r>
          </a:p>
          <a:p>
            <a:pPr lvl="1" eaLnBrk="1" hangingPunct="1">
              <a:lnSpc>
                <a:spcPct val="90000"/>
              </a:lnSpc>
            </a:pPr>
            <a:r>
              <a:rPr lang="en-US" altLang="en-US" dirty="0"/>
              <a:t>Now the construction error is in the low-dimensional latent space.</a:t>
            </a:r>
          </a:p>
          <a:p>
            <a:pPr eaLnBrk="1" hangingPunct="1">
              <a:lnSpc>
                <a:spcPct val="90000"/>
              </a:lnSpc>
            </a:pPr>
            <a:r>
              <a:rPr lang="en-US" altLang="en-US" dirty="0"/>
              <a:t>We only use the high-dimensional space once to get the local weights.</a:t>
            </a:r>
          </a:p>
          <a:p>
            <a:pPr lvl="1" eaLnBrk="1" hangingPunct="1">
              <a:lnSpc>
                <a:spcPct val="90000"/>
              </a:lnSpc>
            </a:pPr>
            <a:r>
              <a:rPr lang="en-US" altLang="en-US" dirty="0"/>
              <a:t>The local weights stay fixed during the optimization of the latent coordinates.</a:t>
            </a:r>
          </a:p>
          <a:p>
            <a:pPr lvl="1" eaLnBrk="1" hangingPunct="1">
              <a:lnSpc>
                <a:spcPct val="90000"/>
              </a:lnSpc>
            </a:pPr>
            <a:r>
              <a:rPr lang="en-US" altLang="en-US" dirty="0"/>
              <a:t>This is a much easier search.</a:t>
            </a:r>
          </a:p>
        </p:txBody>
      </p:sp>
    </p:spTree>
    <p:extLst>
      <p:ext uri="{BB962C8B-B14F-4D97-AF65-F5344CB8AC3E}">
        <p14:creationId xmlns:p14="http://schemas.microsoft.com/office/powerpoint/2010/main" val="2849347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7F270-2FB1-1E87-4846-F7D8C75BCE00}"/>
              </a:ext>
            </a:extLst>
          </p:cNvPr>
          <p:cNvSpPr>
            <a:spLocks noGrp="1"/>
          </p:cNvSpPr>
          <p:nvPr>
            <p:ph type="title"/>
          </p:nvPr>
        </p:nvSpPr>
        <p:spPr/>
        <p:txBody>
          <a:bodyPr/>
          <a:lstStyle/>
          <a:p>
            <a:r>
              <a:rPr lang="en-US" altLang="zh-CN" dirty="0"/>
              <a:t>Locally Linear Embedding (LLM)</a:t>
            </a:r>
            <a:endParaRPr kumimoji="1" lang="zh-CN" altLang="en-US" dirty="0"/>
          </a:p>
        </p:txBody>
      </p:sp>
      <p:pic>
        <p:nvPicPr>
          <p:cNvPr id="4" name="内容占位符 3">
            <a:extLst>
              <a:ext uri="{FF2B5EF4-FFF2-40B4-BE49-F238E27FC236}">
                <a16:creationId xmlns:a16="http://schemas.microsoft.com/office/drawing/2014/main" id="{DCBC1B0E-57BC-6E4A-366C-67146809BE95}"/>
              </a:ext>
            </a:extLst>
          </p:cNvPr>
          <p:cNvPicPr>
            <a:picLocks noGrp="1" noChangeAspect="1"/>
          </p:cNvPicPr>
          <p:nvPr>
            <p:ph idx="1"/>
          </p:nvPr>
        </p:nvPicPr>
        <p:blipFill>
          <a:blip r:embed="rId2"/>
          <a:stretch>
            <a:fillRect/>
          </a:stretch>
        </p:blipFill>
        <p:spPr>
          <a:xfrm>
            <a:off x="2308646" y="1676400"/>
            <a:ext cx="7574708" cy="3758589"/>
          </a:xfrm>
          <a:prstGeom prst="rect">
            <a:avLst/>
          </a:prstGeom>
        </p:spPr>
      </p:pic>
    </p:spTree>
    <p:extLst>
      <p:ext uri="{BB962C8B-B14F-4D97-AF65-F5344CB8AC3E}">
        <p14:creationId xmlns:p14="http://schemas.microsoft.com/office/powerpoint/2010/main" val="3651125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The convex optimization</a:t>
            </a:r>
          </a:p>
        </p:txBody>
      </p:sp>
      <p:sp>
        <p:nvSpPr>
          <p:cNvPr id="6148" name="Rectangle 3"/>
          <p:cNvSpPr>
            <a:spLocks noGrp="1" noChangeArrowheads="1"/>
          </p:cNvSpPr>
          <p:nvPr>
            <p:ph idx="1"/>
          </p:nvPr>
        </p:nvSpPr>
        <p:spPr/>
        <p:txBody>
          <a:bodyPr/>
          <a:lstStyle/>
          <a:p>
            <a:pPr eaLnBrk="1" hangingPunct="1"/>
            <a:r>
              <a:rPr lang="en-US" altLang="en-US" dirty="0"/>
              <a:t>Find the </a:t>
            </a:r>
            <a:r>
              <a:rPr lang="en-US" altLang="en-US" b="1" dirty="0"/>
              <a:t>z</a:t>
            </a:r>
            <a:r>
              <a:rPr lang="en-US" altLang="en-US" dirty="0"/>
              <a:t>’s that minimize the cost subject to the constraint that the </a:t>
            </a:r>
            <a:r>
              <a:rPr lang="en-US" altLang="en-US" b="1" dirty="0"/>
              <a:t>z</a:t>
            </a:r>
            <a:r>
              <a:rPr lang="en-US" altLang="en-US" dirty="0"/>
              <a:t>’s have unit variance on each dimension.</a:t>
            </a:r>
          </a:p>
          <a:p>
            <a:pPr lvl="1" eaLnBrk="1" hangingPunct="1"/>
            <a:r>
              <a:rPr lang="en-US" altLang="en-US" dirty="0"/>
              <a:t>Why do we need to impose a constraint on the variance?</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3EFD79E-22F6-1E92-F48E-50D334A985EC}"/>
                  </a:ext>
                </a:extLst>
              </p:cNvPr>
              <p:cNvSpPr txBox="1"/>
              <p:nvPr/>
            </p:nvSpPr>
            <p:spPr>
              <a:xfrm>
                <a:off x="2362200" y="3137919"/>
                <a:ext cx="6933445" cy="11155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rgbClr val="000000"/>
                          </a:solidFill>
                          <a:latin typeface="Cambria Math" panose="02040503050406030204" pitchFamily="18" charset="0"/>
                        </a:rPr>
                        <m:t>𝑐𝑜𝑠𝑡</m:t>
                      </m:r>
                      <m:r>
                        <a:rPr kumimoji="1" lang="en-US" altLang="zh-CN" sz="3200" i="1">
                          <a:solidFill>
                            <a:srgbClr val="000000"/>
                          </a:solidFill>
                          <a:latin typeface="Cambria Math" panose="02040503050406030204" pitchFamily="18" charset="0"/>
                        </a:rPr>
                        <m:t>=</m:t>
                      </m:r>
                      <m:nary>
                        <m:naryPr>
                          <m:chr m:val="∑"/>
                          <m:limLoc m:val="subSup"/>
                          <m:ctrlPr>
                            <a:rPr kumimoji="1" lang="en-US" altLang="zh-CN" sz="3200" i="1" smtClean="0">
                              <a:solidFill>
                                <a:srgbClr val="000000"/>
                              </a:solidFill>
                              <a:latin typeface="Cambria Math" panose="02040503050406030204" pitchFamily="18" charset="0"/>
                            </a:rPr>
                          </m:ctrlPr>
                        </m:naryPr>
                        <m:sub>
                          <m:r>
                            <m:rPr>
                              <m:brk m:alnAt="25"/>
                            </m:rPr>
                            <a:rPr kumimoji="1" lang="en-US" altLang="zh-CN" sz="3200" b="0" i="1" smtClean="0">
                              <a:solidFill>
                                <a:srgbClr val="000000"/>
                              </a:solidFill>
                              <a:latin typeface="Cambria Math" panose="02040503050406030204" pitchFamily="18" charset="0"/>
                            </a:rPr>
                            <m:t>𝑖</m:t>
                          </m:r>
                          <m:r>
                            <a:rPr kumimoji="1" lang="en-US" altLang="zh-CN" sz="3200" b="0" i="1" smtClean="0">
                              <a:solidFill>
                                <a:srgbClr val="000000"/>
                              </a:solidFill>
                              <a:latin typeface="Cambria Math" panose="02040503050406030204" pitchFamily="18" charset="0"/>
                            </a:rPr>
                            <m:t>=1</m:t>
                          </m:r>
                        </m:sub>
                        <m:sup>
                          <m:r>
                            <a:rPr kumimoji="1" lang="en-US" altLang="zh-CN" sz="3200" b="0" i="1" smtClean="0">
                              <a:solidFill>
                                <a:srgbClr val="000000"/>
                              </a:solidFill>
                              <a:latin typeface="Cambria Math" panose="02040503050406030204" pitchFamily="18" charset="0"/>
                            </a:rPr>
                            <m:t>𝑛</m:t>
                          </m:r>
                        </m:sup>
                        <m:e>
                          <m:r>
                            <m:rPr>
                              <m:lit/>
                            </m:rP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r>
                            <a:rPr kumimoji="1" lang="en-US" altLang="zh-CN" sz="3200" b="0" i="1" smtClean="0">
                              <a:solidFill>
                                <a:srgbClr val="000000"/>
                              </a:solidFill>
                              <a:latin typeface="Cambria Math" panose="02040503050406030204" pitchFamily="18" charset="0"/>
                            </a:rPr>
                            <m:t>−</m:t>
                          </m:r>
                          <m:nary>
                            <m:naryPr>
                              <m:chr m:val="∑"/>
                              <m:limLoc m:val="subSup"/>
                              <m:supHide m:val="on"/>
                              <m:ctrlPr>
                                <a:rPr kumimoji="1" lang="en-US" altLang="zh-CN" sz="3200" b="0" i="1" smtClean="0">
                                  <a:solidFill>
                                    <a:srgbClr val="000000"/>
                                  </a:solidFill>
                                  <a:latin typeface="Cambria Math" panose="02040503050406030204" pitchFamily="18" charset="0"/>
                                </a:rPr>
                              </m:ctrlPr>
                            </m:naryPr>
                            <m:sub>
                              <m:r>
                                <m:rPr>
                                  <m:brk m:alnAt="9"/>
                                </m:rPr>
                                <a:rPr kumimoji="1" lang="en-US" altLang="zh-CN" sz="3200" b="0" i="1" smtClean="0">
                                  <a:solidFill>
                                    <a:srgbClr val="000000"/>
                                  </a:solidFill>
                                  <a:latin typeface="Cambria Math" panose="02040503050406030204" pitchFamily="18" charset="0"/>
                                </a:rPr>
                                <m:t>𝑗</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𝑁</m:t>
                              </m:r>
                              <m:d>
                                <m:dPr>
                                  <m:ctrlPr>
                                    <a:rPr kumimoji="1" lang="en-US" altLang="zh-CN" sz="3200" b="0" i="1" smtClean="0">
                                      <a:solidFill>
                                        <a:srgbClr val="000000"/>
                                      </a:solidFill>
                                      <a:latin typeface="Cambria Math" panose="02040503050406030204" pitchFamily="18" charset="0"/>
                                    </a:rPr>
                                  </m:ctrlPr>
                                </m:dPr>
                                <m:e>
                                  <m:r>
                                    <a:rPr kumimoji="1" lang="en-US" altLang="zh-CN" sz="3200" b="0" i="1" smtClean="0">
                                      <a:solidFill>
                                        <a:srgbClr val="000000"/>
                                      </a:solidFill>
                                      <a:latin typeface="Cambria Math" panose="02040503050406030204" pitchFamily="18" charset="0"/>
                                    </a:rPr>
                                    <m:t>𝑖</m:t>
                                  </m:r>
                                </m:e>
                              </m:d>
                            </m:sub>
                            <m:sup/>
                            <m:e>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𝑤</m:t>
                                  </m:r>
                                </m:e>
                                <m:sub>
                                  <m:r>
                                    <a:rPr kumimoji="1" lang="en-US" altLang="zh-CN" sz="3200" b="0" i="1" smtClean="0">
                                      <a:solidFill>
                                        <a:srgbClr val="000000"/>
                                      </a:solidFill>
                                      <a:latin typeface="Cambria Math" panose="02040503050406030204" pitchFamily="18" charset="0"/>
                                    </a:rPr>
                                    <m:t>𝑖𝑗</m:t>
                                  </m:r>
                                </m:sub>
                              </m:sSub>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e>
                          </m:nary>
                          <m:r>
                            <m:rPr>
                              <m:lit/>
                            </m:rPr>
                            <a:rPr kumimoji="1" lang="en-US" altLang="zh-CN" sz="3200" b="0" i="1" smtClean="0">
                              <a:solidFill>
                                <a:srgbClr val="000000"/>
                              </a:solidFill>
                              <a:latin typeface="Cambria Math" panose="02040503050406030204" pitchFamily="18" charset="0"/>
                            </a:rPr>
                            <m:t>|</m:t>
                          </m:r>
                          <m:sSubSup>
                            <m:sSubSupPr>
                              <m:ctrlPr>
                                <a:rPr kumimoji="1" lang="en-US" altLang="zh-CN" sz="3200" b="0" i="1" smtClean="0">
                                  <a:solidFill>
                                    <a:srgbClr val="000000"/>
                                  </a:solidFill>
                                  <a:latin typeface="Cambria Math" panose="02040503050406030204" pitchFamily="18" charset="0"/>
                                </a:rPr>
                              </m:ctrlPr>
                            </m:sSubSupPr>
                            <m:e>
                              <m:r>
                                <m:rPr>
                                  <m:lit/>
                                </m:rPr>
                                <a:rPr kumimoji="1" lang="en-US" altLang="zh-CN" sz="3200" b="0" i="1" smtClean="0">
                                  <a:solidFill>
                                    <a:srgbClr val="000000"/>
                                  </a:solidFill>
                                  <a:latin typeface="Cambria Math" panose="02040503050406030204" pitchFamily="18" charset="0"/>
                                </a:rPr>
                                <m:t>|</m:t>
                              </m:r>
                            </m:e>
                            <m:sub>
                              <m:r>
                                <a:rPr kumimoji="1" lang="en-US" altLang="zh-CN" sz="3200" b="0" i="1" smtClean="0">
                                  <a:solidFill>
                                    <a:srgbClr val="000000"/>
                                  </a:solidFill>
                                  <a:latin typeface="Cambria Math" panose="02040503050406030204" pitchFamily="18" charset="0"/>
                                </a:rPr>
                                <m:t>2</m:t>
                              </m:r>
                            </m:sub>
                            <m:sup>
                              <m:r>
                                <a:rPr kumimoji="1" lang="en-US" altLang="zh-CN" sz="3200" b="0" i="1" smtClean="0">
                                  <a:solidFill>
                                    <a:srgbClr val="000000"/>
                                  </a:solidFill>
                                  <a:latin typeface="Cambria Math" panose="02040503050406030204" pitchFamily="18" charset="0"/>
                                </a:rPr>
                                <m:t>2</m:t>
                              </m:r>
                            </m:sup>
                          </m:sSubSup>
                        </m:e>
                      </m:nary>
                    </m:oMath>
                  </m:oMathPara>
                </a14:m>
                <a:endParaRPr lang="zh-CN" altLang="en-US" sz="3200" dirty="0"/>
              </a:p>
            </p:txBody>
          </p:sp>
        </mc:Choice>
        <mc:Fallback xmlns="">
          <p:sp>
            <p:nvSpPr>
              <p:cNvPr id="3" name="文本框 2">
                <a:extLst>
                  <a:ext uri="{FF2B5EF4-FFF2-40B4-BE49-F238E27FC236}">
                    <a16:creationId xmlns:a16="http://schemas.microsoft.com/office/drawing/2014/main" id="{83EFD79E-22F6-1E92-F48E-50D334A985EC}"/>
                  </a:ext>
                </a:extLst>
              </p:cNvPr>
              <p:cNvSpPr txBox="1">
                <a:spLocks noRot="1" noChangeAspect="1" noMove="1" noResize="1" noEditPoints="1" noAdjustHandles="1" noChangeArrowheads="1" noChangeShapeType="1" noTextEdit="1"/>
              </p:cNvSpPr>
              <p:nvPr/>
            </p:nvSpPr>
            <p:spPr>
              <a:xfrm>
                <a:off x="2362200" y="3137919"/>
                <a:ext cx="6933445" cy="1115562"/>
              </a:xfrm>
              <a:prstGeom prst="rect">
                <a:avLst/>
              </a:prstGeom>
              <a:blipFill>
                <a:blip r:embed="rId3"/>
                <a:stretch>
                  <a:fillRect l="-183" t="-157303" b="-223596"/>
                </a:stretch>
              </a:blipFill>
            </p:spPr>
            <p:txBody>
              <a:bodyPr/>
              <a:lstStyle/>
              <a:p>
                <a:r>
                  <a:rPr lang="zh-CN" altLang="en-US">
                    <a:noFill/>
                  </a:rPr>
                  <a:t> </a:t>
                </a:r>
              </a:p>
            </p:txBody>
          </p:sp>
        </mc:Fallback>
      </mc:AlternateContent>
      <p:sp>
        <p:nvSpPr>
          <p:cNvPr id="6" name="Line 5">
            <a:extLst>
              <a:ext uri="{FF2B5EF4-FFF2-40B4-BE49-F238E27FC236}">
                <a16:creationId xmlns:a16="http://schemas.microsoft.com/office/drawing/2014/main" id="{82363787-AF9B-AECC-8411-232067B67983}"/>
              </a:ext>
            </a:extLst>
          </p:cNvPr>
          <p:cNvSpPr>
            <a:spLocks noChangeShapeType="1"/>
          </p:cNvSpPr>
          <p:nvPr/>
        </p:nvSpPr>
        <p:spPr bwMode="auto">
          <a:xfrm flipH="1" flipV="1">
            <a:off x="7848598" y="4085060"/>
            <a:ext cx="1" cy="457199"/>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Text Box 6">
            <a:extLst>
              <a:ext uri="{FF2B5EF4-FFF2-40B4-BE49-F238E27FC236}">
                <a16:creationId xmlns:a16="http://schemas.microsoft.com/office/drawing/2014/main" id="{A294C46A-6162-6FE6-8C34-E7CFD5777DD6}"/>
              </a:ext>
            </a:extLst>
          </p:cNvPr>
          <p:cNvSpPr txBox="1">
            <a:spLocks noChangeArrowheads="1"/>
          </p:cNvSpPr>
          <p:nvPr/>
        </p:nvSpPr>
        <p:spPr bwMode="auto">
          <a:xfrm>
            <a:off x="6796089" y="4647048"/>
            <a:ext cx="212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dirty="0">
                <a:solidFill>
                  <a:srgbClr val="3333CC"/>
                </a:solidFill>
              </a:rPr>
              <a:t>fixed weights</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BE26E83-CC20-EECE-3352-FFBC7B2ADAD4}"/>
                  </a:ext>
                </a:extLst>
              </p:cNvPr>
              <p:cNvSpPr txBox="1"/>
              <p:nvPr/>
            </p:nvSpPr>
            <p:spPr>
              <a:xfrm>
                <a:off x="2528889" y="4392661"/>
                <a:ext cx="4267200" cy="10772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rgbClr val="000000"/>
                          </a:solidFill>
                          <a:latin typeface="Cambria Math" panose="02040503050406030204" pitchFamily="18" charset="0"/>
                        </a:rPr>
                        <m:t>𝑍</m:t>
                      </m:r>
                      <m:sSup>
                        <m:sSupPr>
                          <m:ctrlPr>
                            <a:rPr kumimoji="1" lang="en-US" altLang="zh-CN" sz="3200" b="0" i="1" smtClean="0">
                              <a:solidFill>
                                <a:srgbClr val="000000"/>
                              </a:solidFill>
                              <a:latin typeface="Cambria Math" panose="02040503050406030204" pitchFamily="18" charset="0"/>
                            </a:rPr>
                          </m:ctrlPr>
                        </m:sSupPr>
                        <m:e>
                          <m:r>
                            <a:rPr kumimoji="1" lang="en-US" altLang="zh-CN" sz="3200" b="0" i="1" smtClean="0">
                              <a:solidFill>
                                <a:srgbClr val="000000"/>
                              </a:solidFill>
                              <a:latin typeface="Cambria Math" panose="02040503050406030204" pitchFamily="18" charset="0"/>
                            </a:rPr>
                            <m:t>𝑍</m:t>
                          </m:r>
                        </m:e>
                        <m:sup>
                          <m:r>
                            <a:rPr kumimoji="1" lang="en-US" altLang="zh-CN" sz="3200" b="0" i="1" smtClean="0">
                              <a:solidFill>
                                <a:srgbClr val="000000"/>
                              </a:solidFill>
                              <a:latin typeface="Cambria Math" panose="02040503050406030204" pitchFamily="18" charset="0"/>
                            </a:rPr>
                            <m:t>𝑇</m:t>
                          </m:r>
                        </m:sup>
                      </m:sSup>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𝐼</m:t>
                      </m:r>
                    </m:oMath>
                  </m:oMathPara>
                </a14:m>
                <a:endParaRPr kumimoji="1" lang="en-US" altLang="zh-CN" sz="3200" b="0" dirty="0">
                  <a:solidFill>
                    <a:srgbClr val="000000"/>
                  </a:solidFill>
                </a:endParaRPr>
              </a:p>
              <a:p>
                <a:r>
                  <a:rPr kumimoji="1" lang="en-US" altLang="zh-CN" sz="3200" dirty="0">
                    <a:solidFill>
                      <a:srgbClr val="000000"/>
                    </a:solidFill>
                  </a:rPr>
                  <a:t>Where </a:t>
                </a:r>
                <a14:m>
                  <m:oMath xmlns:m="http://schemas.openxmlformats.org/officeDocument/2006/math">
                    <m:r>
                      <a:rPr kumimoji="1" lang="en-US" altLang="zh-CN" sz="3200" b="0" i="1" smtClean="0">
                        <a:solidFill>
                          <a:srgbClr val="000000"/>
                        </a:solidFill>
                        <a:latin typeface="Cambria Math" panose="02040503050406030204" pitchFamily="18" charset="0"/>
                      </a:rPr>
                      <m:t>𝑍</m:t>
                    </m:r>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𝑧</m:t>
                        </m:r>
                      </m:e>
                      <m:sub>
                        <m:r>
                          <a:rPr kumimoji="1" lang="en-US" altLang="zh-CN" sz="3200" b="0" i="1" smtClean="0">
                            <a:solidFill>
                              <a:srgbClr val="000000"/>
                            </a:solidFill>
                            <a:latin typeface="Cambria Math" panose="02040503050406030204" pitchFamily="18" charset="0"/>
                          </a:rPr>
                          <m:t>1</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𝑧</m:t>
                        </m:r>
                      </m:e>
                      <m:sub>
                        <m:r>
                          <a:rPr kumimoji="1" lang="en-US" altLang="zh-CN" sz="3200" b="0" i="1" smtClean="0">
                            <a:solidFill>
                              <a:srgbClr val="000000"/>
                            </a:solidFill>
                            <a:latin typeface="Cambria Math" panose="02040503050406030204" pitchFamily="18" charset="0"/>
                          </a:rPr>
                          <m:t>𝑛</m:t>
                        </m:r>
                      </m:sub>
                    </m:sSub>
                    <m:r>
                      <a:rPr kumimoji="1" lang="en-US" altLang="zh-CN" sz="3200" b="0" i="1" smtClean="0">
                        <a:solidFill>
                          <a:srgbClr val="000000"/>
                        </a:solidFill>
                        <a:latin typeface="Cambria Math" panose="02040503050406030204" pitchFamily="18" charset="0"/>
                      </a:rPr>
                      <m:t>)</m:t>
                    </m:r>
                  </m:oMath>
                </a14:m>
                <a:endParaRPr kumimoji="1" lang="zh-CN" altLang="en-US" sz="3200" dirty="0">
                  <a:solidFill>
                    <a:srgbClr val="000000"/>
                  </a:solidFill>
                </a:endParaRPr>
              </a:p>
            </p:txBody>
          </p:sp>
        </mc:Choice>
        <mc:Fallback xmlns="">
          <p:sp>
            <p:nvSpPr>
              <p:cNvPr id="2" name="文本框 1">
                <a:extLst>
                  <a:ext uri="{FF2B5EF4-FFF2-40B4-BE49-F238E27FC236}">
                    <a16:creationId xmlns:a16="http://schemas.microsoft.com/office/drawing/2014/main" id="{BBE26E83-CC20-EECE-3352-FFBC7B2ADAD4}"/>
                  </a:ext>
                </a:extLst>
              </p:cNvPr>
              <p:cNvSpPr txBox="1">
                <a:spLocks noRot="1" noChangeAspect="1" noMove="1" noResize="1" noEditPoints="1" noAdjustHandles="1" noChangeArrowheads="1" noChangeShapeType="1" noTextEdit="1"/>
              </p:cNvSpPr>
              <p:nvPr/>
            </p:nvSpPr>
            <p:spPr>
              <a:xfrm>
                <a:off x="2528889" y="4392661"/>
                <a:ext cx="4267200" cy="1077218"/>
              </a:xfrm>
              <a:prstGeom prst="rect">
                <a:avLst/>
              </a:prstGeom>
              <a:blipFill>
                <a:blip r:embed="rId4"/>
                <a:stretch>
                  <a:fillRect l="-3561" b="-17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640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The collapse problem</a:t>
            </a:r>
          </a:p>
        </p:txBody>
      </p:sp>
      <p:sp>
        <p:nvSpPr>
          <p:cNvPr id="30723" name="Rectangle 3"/>
          <p:cNvSpPr>
            <a:spLocks noGrp="1" noChangeArrowheads="1"/>
          </p:cNvSpPr>
          <p:nvPr>
            <p:ph idx="1"/>
          </p:nvPr>
        </p:nvSpPr>
        <p:spPr/>
        <p:txBody>
          <a:bodyPr/>
          <a:lstStyle/>
          <a:p>
            <a:pPr eaLnBrk="1" hangingPunct="1"/>
            <a:r>
              <a:rPr lang="en-US" altLang="en-US" dirty="0"/>
              <a:t>If all of the latent points are identical, we can construct each of them perfectly as a weighted average of its neighbors.</a:t>
            </a:r>
          </a:p>
          <a:p>
            <a:pPr lvl="1" eaLnBrk="1" hangingPunct="1"/>
            <a:r>
              <a:rPr lang="en-US" altLang="en-US" dirty="0"/>
              <a:t>The root cause of this problem is that we are optimizing the wrong thing.</a:t>
            </a:r>
          </a:p>
          <a:p>
            <a:pPr lvl="1" eaLnBrk="1" hangingPunct="1"/>
            <a:r>
              <a:rPr lang="en-US" altLang="en-US" dirty="0"/>
              <a:t>But maybe we can fix things up by adding a constraint that prevents collapse.</a:t>
            </a:r>
          </a:p>
          <a:p>
            <a:pPr eaLnBrk="1" hangingPunct="1"/>
            <a:r>
              <a:rPr lang="en-US" altLang="en-US" dirty="0"/>
              <a:t>Insist that the latent points have unit variance on each latent dimension.</a:t>
            </a:r>
          </a:p>
          <a:p>
            <a:pPr lvl="1" eaLnBrk="1" hangingPunct="1"/>
            <a:r>
              <a:rPr lang="en-US" altLang="en-US" dirty="0"/>
              <a:t>This helps a lot, but sometimes LLE can satisfy this constraint without doing what we really intend.</a:t>
            </a:r>
          </a:p>
        </p:txBody>
      </p:sp>
    </p:spTree>
    <p:extLst>
      <p:ext uri="{BB962C8B-B14F-4D97-AF65-F5344CB8AC3E}">
        <p14:creationId xmlns:p14="http://schemas.microsoft.com/office/powerpoint/2010/main" val="3717218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dirty="0"/>
              <a:t>Failure modes of LLE</a:t>
            </a:r>
          </a:p>
        </p:txBody>
      </p:sp>
      <p:sp>
        <p:nvSpPr>
          <p:cNvPr id="31747" name="Rectangle 3"/>
          <p:cNvSpPr>
            <a:spLocks noGrp="1" noChangeArrowheads="1"/>
          </p:cNvSpPr>
          <p:nvPr>
            <p:ph type="body" sz="half" idx="1"/>
          </p:nvPr>
        </p:nvSpPr>
        <p:spPr>
          <a:xfrm>
            <a:off x="1714500" y="1600201"/>
            <a:ext cx="4819650" cy="4525963"/>
          </a:xfrm>
        </p:spPr>
        <p:txBody>
          <a:bodyPr/>
          <a:lstStyle/>
          <a:p>
            <a:pPr eaLnBrk="1" hangingPunct="1">
              <a:lnSpc>
                <a:spcPct val="90000"/>
              </a:lnSpc>
            </a:pPr>
            <a:r>
              <a:rPr lang="en-US" altLang="en-US" sz="2400" dirty="0">
                <a:solidFill>
                  <a:schemeClr val="tx1">
                    <a:lumMod val="50000"/>
                  </a:schemeClr>
                </a:solidFill>
              </a:rPr>
              <a:t>If the neighborhood graph has several disconnected pieces, we can satisfy the unit variance constraint and still have collapses.</a:t>
            </a:r>
          </a:p>
          <a:p>
            <a:pPr eaLnBrk="1" hangingPunct="1">
              <a:lnSpc>
                <a:spcPct val="90000"/>
              </a:lnSpc>
            </a:pPr>
            <a:endParaRPr lang="en-US" altLang="en-US" sz="2400" dirty="0">
              <a:solidFill>
                <a:schemeClr val="tx1">
                  <a:lumMod val="50000"/>
                </a:schemeClr>
              </a:solidFill>
            </a:endParaRPr>
          </a:p>
          <a:p>
            <a:pPr eaLnBrk="1" hangingPunct="1">
              <a:lnSpc>
                <a:spcPct val="90000"/>
              </a:lnSpc>
            </a:pPr>
            <a:r>
              <a:rPr lang="en-US" altLang="en-US" sz="2400" dirty="0">
                <a:solidFill>
                  <a:schemeClr val="tx1">
                    <a:lumMod val="50000"/>
                  </a:schemeClr>
                </a:solidFill>
              </a:rPr>
              <a:t>Even if the graph is fully connected, it may be possible to collapse all the densely connected regions and satisfy the variance constraint by paying a high cost for a few outliers.</a:t>
            </a:r>
          </a:p>
          <a:p>
            <a:pPr eaLnBrk="1" hangingPunct="1">
              <a:lnSpc>
                <a:spcPct val="90000"/>
              </a:lnSpc>
            </a:pPr>
            <a:endParaRPr lang="en-US" altLang="en-US" sz="2400" dirty="0">
              <a:solidFill>
                <a:schemeClr val="tx1">
                  <a:lumMod val="50000"/>
                </a:schemeClr>
              </a:solidFill>
            </a:endParaRPr>
          </a:p>
        </p:txBody>
      </p:sp>
      <p:sp>
        <p:nvSpPr>
          <p:cNvPr id="31748" name="Rectangle 5"/>
          <p:cNvSpPr>
            <a:spLocks noChangeArrowheads="1"/>
          </p:cNvSpPr>
          <p:nvPr/>
        </p:nvSpPr>
        <p:spPr bwMode="auto">
          <a:xfrm>
            <a:off x="6851650" y="1844676"/>
            <a:ext cx="3240088" cy="3205163"/>
          </a:xfrm>
          <a:prstGeom prst="rect">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49" name="Oval 6"/>
          <p:cNvSpPr>
            <a:spLocks noChangeArrowheads="1"/>
          </p:cNvSpPr>
          <p:nvPr/>
        </p:nvSpPr>
        <p:spPr bwMode="auto">
          <a:xfrm>
            <a:off x="7248525" y="2349500"/>
            <a:ext cx="71438"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0" name="Oval 7"/>
          <p:cNvSpPr>
            <a:spLocks noChangeArrowheads="1"/>
          </p:cNvSpPr>
          <p:nvPr/>
        </p:nvSpPr>
        <p:spPr bwMode="auto">
          <a:xfrm>
            <a:off x="7319964" y="2420939"/>
            <a:ext cx="71437"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1" name="Oval 8"/>
          <p:cNvSpPr>
            <a:spLocks noChangeArrowheads="1"/>
          </p:cNvSpPr>
          <p:nvPr/>
        </p:nvSpPr>
        <p:spPr bwMode="auto">
          <a:xfrm>
            <a:off x="7391400" y="2349500"/>
            <a:ext cx="71438"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2" name="Oval 9"/>
          <p:cNvSpPr>
            <a:spLocks noChangeArrowheads="1"/>
          </p:cNvSpPr>
          <p:nvPr/>
        </p:nvSpPr>
        <p:spPr bwMode="auto">
          <a:xfrm>
            <a:off x="7319964" y="2276475"/>
            <a:ext cx="71437"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3" name="Oval 10"/>
          <p:cNvSpPr>
            <a:spLocks noChangeArrowheads="1"/>
          </p:cNvSpPr>
          <p:nvPr/>
        </p:nvSpPr>
        <p:spPr bwMode="auto">
          <a:xfrm>
            <a:off x="9518650" y="3070225"/>
            <a:ext cx="71438"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4" name="Oval 11"/>
          <p:cNvSpPr>
            <a:spLocks noChangeArrowheads="1"/>
          </p:cNvSpPr>
          <p:nvPr/>
        </p:nvSpPr>
        <p:spPr bwMode="auto">
          <a:xfrm>
            <a:off x="9590089" y="3141664"/>
            <a:ext cx="71437"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5" name="Oval 12"/>
          <p:cNvSpPr>
            <a:spLocks noChangeArrowheads="1"/>
          </p:cNvSpPr>
          <p:nvPr/>
        </p:nvSpPr>
        <p:spPr bwMode="auto">
          <a:xfrm>
            <a:off x="9661525" y="3070225"/>
            <a:ext cx="71438"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6" name="Oval 13"/>
          <p:cNvSpPr>
            <a:spLocks noChangeArrowheads="1"/>
          </p:cNvSpPr>
          <p:nvPr/>
        </p:nvSpPr>
        <p:spPr bwMode="auto">
          <a:xfrm>
            <a:off x="9590089" y="2997200"/>
            <a:ext cx="71437"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7" name="Oval 14"/>
          <p:cNvSpPr>
            <a:spLocks noChangeArrowheads="1"/>
          </p:cNvSpPr>
          <p:nvPr/>
        </p:nvSpPr>
        <p:spPr bwMode="auto">
          <a:xfrm>
            <a:off x="7466014" y="4510089"/>
            <a:ext cx="71437"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8" name="Oval 15"/>
          <p:cNvSpPr>
            <a:spLocks noChangeArrowheads="1"/>
          </p:cNvSpPr>
          <p:nvPr/>
        </p:nvSpPr>
        <p:spPr bwMode="auto">
          <a:xfrm>
            <a:off x="7537450" y="4581525"/>
            <a:ext cx="71438"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59" name="Oval 16"/>
          <p:cNvSpPr>
            <a:spLocks noChangeArrowheads="1"/>
          </p:cNvSpPr>
          <p:nvPr/>
        </p:nvSpPr>
        <p:spPr bwMode="auto">
          <a:xfrm>
            <a:off x="7608889" y="4510089"/>
            <a:ext cx="71437"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1760" name="Oval 17"/>
          <p:cNvSpPr>
            <a:spLocks noChangeArrowheads="1"/>
          </p:cNvSpPr>
          <p:nvPr/>
        </p:nvSpPr>
        <p:spPr bwMode="auto">
          <a:xfrm>
            <a:off x="7537450" y="4437064"/>
            <a:ext cx="71438"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Tree>
    <p:extLst>
      <p:ext uri="{BB962C8B-B14F-4D97-AF65-F5344CB8AC3E}">
        <p14:creationId xmlns:p14="http://schemas.microsoft.com/office/powerpoint/2010/main" val="15993304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CA" altLang="en-US" dirty="0">
                <a:solidFill>
                  <a:srgbClr val="000000"/>
                </a:solidFill>
                <a:latin typeface="+mj-lt"/>
                <a:ea typeface="+mj-ea"/>
              </a:rPr>
              <a:t>A typical embedding found by LLE</a:t>
            </a:r>
          </a:p>
        </p:txBody>
      </p:sp>
      <p:sp>
        <p:nvSpPr>
          <p:cNvPr id="32771" name="Content Placeholder 2"/>
          <p:cNvSpPr>
            <a:spLocks noGrp="1"/>
          </p:cNvSpPr>
          <p:nvPr>
            <p:ph idx="1"/>
          </p:nvPr>
        </p:nvSpPr>
        <p:spPr>
          <a:xfrm>
            <a:off x="1981201" y="1600201"/>
            <a:ext cx="3827463" cy="4525963"/>
          </a:xfrm>
        </p:spPr>
        <p:txBody>
          <a:bodyPr/>
          <a:lstStyle/>
          <a:p>
            <a:r>
              <a:rPr lang="en-CA" altLang="en-US"/>
              <a:t>LLE embeddings often look like this.</a:t>
            </a:r>
          </a:p>
          <a:p>
            <a:r>
              <a:rPr lang="en-CA" altLang="en-US"/>
              <a:t>Most of the data is close to the center of the space.</a:t>
            </a:r>
          </a:p>
          <a:p>
            <a:r>
              <a:rPr lang="en-CA" altLang="en-US"/>
              <a:t>A few points are far from the center to satisfy the unit variance constraint.</a:t>
            </a:r>
          </a:p>
        </p:txBody>
      </p:sp>
      <p:pic>
        <p:nvPicPr>
          <p:cNvPr id="32772" name="Picture 4" descr="mnist_lle.eps"/>
          <p:cNvPicPr>
            <a:picLocks noChangeAspect="1"/>
          </p:cNvPicPr>
          <p:nvPr/>
        </p:nvPicPr>
        <p:blipFill>
          <a:blip r:embed="rId2">
            <a:extLst>
              <a:ext uri="{28A0092B-C50C-407E-A947-70E740481C1C}">
                <a14:useLocalDpi xmlns:a14="http://schemas.microsoft.com/office/drawing/2010/main" val="0"/>
              </a:ext>
            </a:extLst>
          </a:blip>
          <a:srcRect l="11823" t="15518" r="6116" b="7567"/>
          <a:stretch>
            <a:fillRect/>
          </a:stretch>
        </p:blipFill>
        <p:spPr bwMode="auto">
          <a:xfrm rot="16200000">
            <a:off x="6022976" y="1931989"/>
            <a:ext cx="4308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466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394" name="Rectangle 2"/>
          <p:cNvSpPr>
            <a:spLocks noGrp="1" noChangeArrowheads="1"/>
          </p:cNvSpPr>
          <p:nvPr>
            <p:ph type="title"/>
          </p:nvPr>
        </p:nvSpPr>
        <p:spPr/>
        <p:txBody>
          <a:bodyPr/>
          <a:lstStyle/>
          <a:p>
            <a:r>
              <a:rPr lang="en-US" altLang="en-US"/>
              <a:t>Principal Component Analysis (PCA)</a:t>
            </a:r>
          </a:p>
        </p:txBody>
      </p:sp>
      <p:sp>
        <p:nvSpPr>
          <p:cNvPr id="236339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Pattern recognition in high-dimensional spaces</a:t>
            </a:r>
          </a:p>
        </p:txBody>
      </p:sp>
      <p:sp>
        <p:nvSpPr>
          <p:cNvPr id="2363396" name="Rectangle 4"/>
          <p:cNvSpPr>
            <a:spLocks noChangeArrowheads="1"/>
          </p:cNvSpPr>
          <p:nvPr/>
        </p:nvSpPr>
        <p:spPr bwMode="auto">
          <a:xfrm>
            <a:off x="1752600" y="15240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Problems arise when performing recognition in a high-dimensional space (curse of dimensionality).</a:t>
            </a:r>
          </a:p>
          <a:p>
            <a:pPr lvl="1"/>
            <a:r>
              <a:rPr lang="en-US" altLang="en-US" sz="2000" dirty="0">
                <a:solidFill>
                  <a:srgbClr val="000000"/>
                </a:solidFill>
              </a:rPr>
              <a:t>Significant improvements can be achieved by first mapping the data into a </a:t>
            </a:r>
            <a:r>
              <a:rPr lang="en-US" altLang="en-US" sz="2000" i="1" dirty="0">
                <a:solidFill>
                  <a:srgbClr val="000000"/>
                </a:solidFill>
              </a:rPr>
              <a:t>lower-dimensional sub-</a:t>
            </a:r>
            <a:r>
              <a:rPr lang="en-US" altLang="en-US" sz="2000" dirty="0">
                <a:solidFill>
                  <a:srgbClr val="000000"/>
                </a:solidFill>
              </a:rPr>
              <a:t>space.</a:t>
            </a:r>
          </a:p>
        </p:txBody>
      </p:sp>
      <p:sp>
        <p:nvSpPr>
          <p:cNvPr id="2363397" name="Rectangle 5"/>
          <p:cNvSpPr>
            <a:spLocks noChangeArrowheads="1"/>
          </p:cNvSpPr>
          <p:nvPr/>
        </p:nvSpPr>
        <p:spPr bwMode="auto">
          <a:xfrm>
            <a:off x="1752600" y="50292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 goal of PCA is to reduce the dimensionality of the data while retaining as much as possible of the variation present in the original dataset.</a:t>
            </a:r>
          </a:p>
        </p:txBody>
      </p:sp>
      <p:pic>
        <p:nvPicPr>
          <p:cNvPr id="236339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1" y="3275014"/>
            <a:ext cx="6380163" cy="129698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425599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solidFill>
                  <a:schemeClr val="tx1">
                    <a:lumMod val="50000"/>
                  </a:schemeClr>
                </a:solidFill>
              </a:rPr>
              <a:t>A comment on LLE</a:t>
            </a:r>
          </a:p>
        </p:txBody>
      </p:sp>
      <p:sp>
        <p:nvSpPr>
          <p:cNvPr id="33795" name="Rectangle 3"/>
          <p:cNvSpPr>
            <a:spLocks noGrp="1" noChangeArrowheads="1"/>
          </p:cNvSpPr>
          <p:nvPr>
            <p:ph idx="1"/>
          </p:nvPr>
        </p:nvSpPr>
        <p:spPr/>
        <p:txBody>
          <a:bodyPr/>
          <a:lstStyle/>
          <a:p>
            <a:pPr eaLnBrk="1" hangingPunct="1">
              <a:lnSpc>
                <a:spcPct val="90000"/>
              </a:lnSpc>
            </a:pPr>
            <a:r>
              <a:rPr lang="en-US" altLang="en-US" dirty="0"/>
              <a:t>It has two very attractive features</a:t>
            </a:r>
          </a:p>
          <a:p>
            <a:pPr lvl="1" eaLnBrk="1" hangingPunct="1">
              <a:lnSpc>
                <a:spcPct val="90000"/>
              </a:lnSpc>
            </a:pPr>
            <a:r>
              <a:rPr lang="en-US" altLang="en-US" dirty="0"/>
              <a:t>1. The only free parameters are the dimensionality of the latent space and the number of neighbors that are used to determine the local weights.</a:t>
            </a:r>
          </a:p>
          <a:p>
            <a:pPr lvl="1" eaLnBrk="1" hangingPunct="1">
              <a:lnSpc>
                <a:spcPct val="90000"/>
              </a:lnSpc>
            </a:pPr>
            <a:r>
              <a:rPr lang="en-US" altLang="en-US" dirty="0"/>
              <a:t>2. The optimization is convex so we don’t need multiple tries and we don’t need to fiddle with optimization parameters.</a:t>
            </a:r>
          </a:p>
          <a:p>
            <a:pPr eaLnBrk="1" hangingPunct="1">
              <a:lnSpc>
                <a:spcPct val="90000"/>
              </a:lnSpc>
            </a:pPr>
            <a:r>
              <a:rPr lang="en-US" altLang="en-US" dirty="0"/>
              <a:t>It has one bad feature: </a:t>
            </a:r>
          </a:p>
          <a:p>
            <a:pPr lvl="1" eaLnBrk="1" hangingPunct="1">
              <a:lnSpc>
                <a:spcPct val="90000"/>
              </a:lnSpc>
            </a:pPr>
            <a:r>
              <a:rPr lang="en-US" altLang="en-US" dirty="0"/>
              <a:t>It is not optimizing the right thing!</a:t>
            </a:r>
          </a:p>
          <a:p>
            <a:pPr lvl="1" eaLnBrk="1" hangingPunct="1">
              <a:lnSpc>
                <a:spcPct val="90000"/>
              </a:lnSpc>
            </a:pPr>
            <a:r>
              <a:rPr lang="en-US" altLang="en-US" dirty="0"/>
              <a:t>One consequence is that it does not have any incentive to keep widely separated datapoints far apart in the low-dimensional map.</a:t>
            </a:r>
          </a:p>
          <a:p>
            <a:pPr lvl="1" eaLnBrk="1" hangingPunct="1">
              <a:lnSpc>
                <a:spcPct val="90000"/>
              </a:lnSpc>
            </a:pPr>
            <a:endParaRPr lang="en-US" altLang="en-US" sz="3200" dirty="0"/>
          </a:p>
        </p:txBody>
      </p:sp>
    </p:spTree>
    <p:extLst>
      <p:ext uri="{BB962C8B-B14F-4D97-AF65-F5344CB8AC3E}">
        <p14:creationId xmlns:p14="http://schemas.microsoft.com/office/powerpoint/2010/main" val="11900092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dirty="0">
                <a:solidFill>
                  <a:schemeClr val="tx1">
                    <a:lumMod val="50000"/>
                  </a:schemeClr>
                </a:solidFill>
              </a:rPr>
              <a:t>A probabilistic version of local MDS</a:t>
            </a:r>
          </a:p>
        </p:txBody>
      </p:sp>
      <p:sp>
        <p:nvSpPr>
          <p:cNvPr id="34819" name="Rectangle 3"/>
          <p:cNvSpPr>
            <a:spLocks noGrp="1" noChangeArrowheads="1"/>
          </p:cNvSpPr>
          <p:nvPr>
            <p:ph idx="1"/>
          </p:nvPr>
        </p:nvSpPr>
        <p:spPr/>
        <p:txBody>
          <a:bodyPr/>
          <a:lstStyle/>
          <a:p>
            <a:pPr eaLnBrk="1" hangingPunct="1"/>
            <a:r>
              <a:rPr lang="en-US" altLang="en-US" dirty="0"/>
              <a:t>It is more important to get local distances right than non-local ones, but getting infinitesimal distances right is not infinitely important.</a:t>
            </a:r>
          </a:p>
          <a:p>
            <a:pPr lvl="1" eaLnBrk="1" hangingPunct="1"/>
            <a:r>
              <a:rPr lang="en-US" altLang="en-US" dirty="0"/>
              <a:t>All the small distances are about equally important to model correctly.</a:t>
            </a:r>
          </a:p>
          <a:p>
            <a:pPr lvl="1" eaLnBrk="1" hangingPunct="1"/>
            <a:r>
              <a:rPr lang="en-US" altLang="en-US" dirty="0"/>
              <a:t>Stochastic neighbor embedding (SNE) has a probabilistic way of deciding if a pairwise distance is “local”.</a:t>
            </a:r>
          </a:p>
          <a:p>
            <a:pPr lvl="1" eaLnBrk="1" hangingPunct="1"/>
            <a:r>
              <a:rPr lang="en" altLang="zh-CN" b="0" i="0" dirty="0">
                <a:effectLst/>
                <a:latin typeface="D-DINExp"/>
              </a:rPr>
              <a:t>SNE </a:t>
            </a:r>
            <a:r>
              <a:rPr lang="zh-CN" altLang="en-US" b="0" i="0" dirty="0">
                <a:effectLst/>
                <a:latin typeface="D-DINExp"/>
              </a:rPr>
              <a:t>的主要目标是将高维数据嵌入到低维空间中，同时尽可能保留数据点之间的相似性。</a:t>
            </a:r>
            <a:endParaRPr lang="en-US" altLang="en-US" dirty="0"/>
          </a:p>
        </p:txBody>
      </p:sp>
    </p:spTree>
    <p:extLst>
      <p:ext uri="{BB962C8B-B14F-4D97-AF65-F5344CB8AC3E}">
        <p14:creationId xmlns:p14="http://schemas.microsoft.com/office/powerpoint/2010/main" val="27069279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a:solidFill>
                  <a:schemeClr val="tx1">
                    <a:lumMod val="50000"/>
                  </a:schemeClr>
                </a:solidFill>
              </a:rPr>
              <a:t>Stochastic Neighbor Embedding (SNE)</a:t>
            </a:r>
          </a:p>
        </p:txBody>
      </p:sp>
      <p:sp>
        <p:nvSpPr>
          <p:cNvPr id="35843" name="Rectangle 3"/>
          <p:cNvSpPr>
            <a:spLocks noGrp="1" noChangeArrowheads="1"/>
          </p:cNvSpPr>
          <p:nvPr>
            <p:ph idx="1"/>
          </p:nvPr>
        </p:nvSpPr>
        <p:spPr/>
        <p:txBody>
          <a:bodyPr/>
          <a:lstStyle/>
          <a:p>
            <a:pPr eaLnBrk="1" hangingPunct="1"/>
            <a:r>
              <a:rPr lang="en-US" altLang="en-US" dirty="0"/>
              <a:t>First convert each high-dimensional similarity into the probability that one data point will pick the other data point as its neighbor.</a:t>
            </a:r>
          </a:p>
          <a:p>
            <a:pPr eaLnBrk="1" hangingPunct="1"/>
            <a:r>
              <a:rPr lang="en-US" altLang="en-US" dirty="0"/>
              <a:t>To evaluate a map:</a:t>
            </a:r>
          </a:p>
          <a:p>
            <a:pPr lvl="1" eaLnBrk="1" hangingPunct="1"/>
            <a:r>
              <a:rPr lang="en-US" altLang="en-US" dirty="0"/>
              <a:t>Use the pairwise distances in the low-dimensional map to define the probability that a map point will pick another map point as its neighbor.</a:t>
            </a:r>
          </a:p>
          <a:p>
            <a:pPr lvl="1" eaLnBrk="1" hangingPunct="1"/>
            <a:r>
              <a:rPr lang="en-US" altLang="en-US" dirty="0"/>
              <a:t>Compute the </a:t>
            </a:r>
            <a:r>
              <a:rPr lang="en-US" altLang="en-US" dirty="0" err="1"/>
              <a:t>Kullback-Leibler</a:t>
            </a:r>
            <a:r>
              <a:rPr lang="en-US" altLang="en-US" dirty="0"/>
              <a:t> (KL) divergence between the probabilities in the high-dimensional and low-dimensional spaces.</a:t>
            </a:r>
          </a:p>
          <a:p>
            <a:pPr lvl="1" eaLnBrk="1" hangingPunct="1"/>
            <a:endParaRPr lang="en-US" altLang="en-US" dirty="0"/>
          </a:p>
        </p:txBody>
      </p:sp>
    </p:spTree>
    <p:extLst>
      <p:ext uri="{BB962C8B-B14F-4D97-AF65-F5344CB8AC3E}">
        <p14:creationId xmlns:p14="http://schemas.microsoft.com/office/powerpoint/2010/main" val="18143138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dirty="0"/>
              <a:t>A probabilistic local method</a:t>
            </a:r>
          </a:p>
        </p:txBody>
      </p:sp>
      <p:graphicFrame>
        <p:nvGraphicFramePr>
          <p:cNvPr id="7170" name="Object 24"/>
          <p:cNvGraphicFramePr>
            <a:graphicFrameLocks noGrp="1" noChangeAspect="1"/>
          </p:cNvGraphicFramePr>
          <p:nvPr>
            <p:ph idx="1"/>
          </p:nvPr>
        </p:nvGraphicFramePr>
        <p:xfrm>
          <a:off x="7653337" y="4630491"/>
          <a:ext cx="2252663" cy="1343331"/>
        </p:xfrm>
        <a:graphic>
          <a:graphicData uri="http://schemas.openxmlformats.org/presentationml/2006/ole">
            <mc:AlternateContent xmlns:mc="http://schemas.openxmlformats.org/markup-compatibility/2006">
              <mc:Choice xmlns:v="urn:schemas-microsoft-com:vml" Requires="v">
                <p:oleObj name="Equation" r:id="rId3" imgW="1384200" imgH="825480" progId="Equation.3">
                  <p:embed/>
                </p:oleObj>
              </mc:Choice>
              <mc:Fallback>
                <p:oleObj name="Equation" r:id="rId3" imgW="1384200" imgH="825480" progId="Equation.3">
                  <p:embed/>
                  <p:pic>
                    <p:nvPicPr>
                      <p:cNvPr id="717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37" y="4630491"/>
                        <a:ext cx="2252663" cy="1343331"/>
                      </a:xfrm>
                      <a:prstGeom prst="rect">
                        <a:avLst/>
                      </a:prstGeom>
                      <a:noFill/>
                      <a:ln>
                        <a:noFill/>
                      </a:ln>
                      <a:effectLst/>
                    </p:spPr>
                  </p:pic>
                </p:oleObj>
              </mc:Fallback>
            </mc:AlternateContent>
          </a:graphicData>
        </a:graphic>
      </p:graphicFrame>
      <p:sp>
        <p:nvSpPr>
          <p:cNvPr id="347139" name="Rectangle 3"/>
          <p:cNvSpPr>
            <a:spLocks noGrp="1" noChangeArrowheads="1"/>
          </p:cNvSpPr>
          <p:nvPr>
            <p:ph type="body" sz="half" idx="4294967295"/>
          </p:nvPr>
        </p:nvSpPr>
        <p:spPr>
          <a:xfrm>
            <a:off x="639764" y="1050431"/>
            <a:ext cx="6762748" cy="3750169"/>
          </a:xfrm>
        </p:spPr>
        <p:txBody>
          <a:bodyPr>
            <a:normAutofit/>
          </a:bodyPr>
          <a:lstStyle/>
          <a:p>
            <a:pPr eaLnBrk="1" hangingPunct="1">
              <a:defRPr/>
            </a:pPr>
            <a:r>
              <a:rPr lang="en-US" sz="2800" dirty="0"/>
              <a:t>Each point in high-D has a conditional probability of picking each other point as its neighbor.</a:t>
            </a:r>
          </a:p>
          <a:p>
            <a:pPr eaLnBrk="1" hangingPunct="1">
              <a:defRPr/>
            </a:pPr>
            <a:r>
              <a:rPr lang="en-US" sz="2800" dirty="0"/>
              <a:t>The distribution over neighbors is based on the high-D pairwise distances.</a:t>
            </a:r>
          </a:p>
          <a:p>
            <a:pPr lvl="1" eaLnBrk="1" hangingPunct="1">
              <a:defRPr/>
            </a:pPr>
            <a:r>
              <a:rPr lang="en-US" dirty="0"/>
              <a:t>If we do not have coordinates for the datapoints we can use a matrix of dissimilarities instead of pairwise distances.</a:t>
            </a:r>
          </a:p>
        </p:txBody>
      </p:sp>
      <p:sp>
        <p:nvSpPr>
          <p:cNvPr id="7173" name="Oval 4"/>
          <p:cNvSpPr>
            <a:spLocks noChangeArrowheads="1"/>
          </p:cNvSpPr>
          <p:nvPr/>
        </p:nvSpPr>
        <p:spPr bwMode="auto">
          <a:xfrm>
            <a:off x="8485187" y="2493963"/>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endParaRPr lang="en-US" altLang="en-US" sz="1800"/>
          </a:p>
        </p:txBody>
      </p:sp>
      <p:sp>
        <p:nvSpPr>
          <p:cNvPr id="7174" name="Oval 5"/>
          <p:cNvSpPr>
            <a:spLocks noChangeArrowheads="1"/>
          </p:cNvSpPr>
          <p:nvPr/>
        </p:nvSpPr>
        <p:spPr bwMode="auto">
          <a:xfrm>
            <a:off x="8916987" y="37163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75" name="Oval 6"/>
          <p:cNvSpPr>
            <a:spLocks noChangeArrowheads="1"/>
          </p:cNvSpPr>
          <p:nvPr/>
        </p:nvSpPr>
        <p:spPr bwMode="auto">
          <a:xfrm>
            <a:off x="9058275" y="28527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76" name="Oval 7"/>
          <p:cNvSpPr>
            <a:spLocks noChangeArrowheads="1"/>
          </p:cNvSpPr>
          <p:nvPr/>
        </p:nvSpPr>
        <p:spPr bwMode="auto">
          <a:xfrm>
            <a:off x="8588375" y="191611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77" name="Oval 8"/>
          <p:cNvSpPr>
            <a:spLocks noChangeArrowheads="1"/>
          </p:cNvSpPr>
          <p:nvPr/>
        </p:nvSpPr>
        <p:spPr bwMode="auto">
          <a:xfrm>
            <a:off x="9275762" y="3284539"/>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78" name="Oval 9"/>
          <p:cNvSpPr>
            <a:spLocks noChangeArrowheads="1"/>
          </p:cNvSpPr>
          <p:nvPr/>
        </p:nvSpPr>
        <p:spPr bwMode="auto">
          <a:xfrm>
            <a:off x="7907337" y="30686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79" name="Oval 10"/>
          <p:cNvSpPr>
            <a:spLocks noChangeArrowheads="1"/>
          </p:cNvSpPr>
          <p:nvPr/>
        </p:nvSpPr>
        <p:spPr bwMode="auto">
          <a:xfrm>
            <a:off x="8124825" y="35004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0" name="Oval 11"/>
          <p:cNvSpPr>
            <a:spLocks noChangeArrowheads="1"/>
          </p:cNvSpPr>
          <p:nvPr/>
        </p:nvSpPr>
        <p:spPr bwMode="auto">
          <a:xfrm>
            <a:off x="10285412" y="32845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1" name="Oval 12"/>
          <p:cNvSpPr>
            <a:spLocks noChangeArrowheads="1"/>
          </p:cNvSpPr>
          <p:nvPr/>
        </p:nvSpPr>
        <p:spPr bwMode="auto">
          <a:xfrm>
            <a:off x="11149012" y="148431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2" name="Oval 13"/>
          <p:cNvSpPr>
            <a:spLocks noChangeArrowheads="1"/>
          </p:cNvSpPr>
          <p:nvPr/>
        </p:nvSpPr>
        <p:spPr bwMode="auto">
          <a:xfrm>
            <a:off x="10139362" y="19891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3" name="Text Box 14"/>
          <p:cNvSpPr txBox="1">
            <a:spLocks noChangeArrowheads="1"/>
          </p:cNvSpPr>
          <p:nvPr/>
        </p:nvSpPr>
        <p:spPr bwMode="auto">
          <a:xfrm>
            <a:off x="8032750" y="1143000"/>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2400"/>
              <a:t>High-D Space</a:t>
            </a:r>
          </a:p>
        </p:txBody>
      </p:sp>
      <p:sp>
        <p:nvSpPr>
          <p:cNvPr id="7184" name="Rectangle 15"/>
          <p:cNvSpPr>
            <a:spLocks noChangeArrowheads="1"/>
          </p:cNvSpPr>
          <p:nvPr/>
        </p:nvSpPr>
        <p:spPr bwMode="auto">
          <a:xfrm>
            <a:off x="7620000" y="1016000"/>
            <a:ext cx="3887787" cy="3384550"/>
          </a:xfrm>
          <a:prstGeom prst="rect">
            <a:avLst/>
          </a:prstGeom>
          <a:solidFill>
            <a:srgbClr val="E4E3AD">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5" name="Text Box 16"/>
          <p:cNvSpPr txBox="1">
            <a:spLocks noChangeArrowheads="1"/>
          </p:cNvSpPr>
          <p:nvPr/>
        </p:nvSpPr>
        <p:spPr bwMode="auto">
          <a:xfrm>
            <a:off x="9256711" y="3086101"/>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4000">
                <a:solidFill>
                  <a:srgbClr val="FF0000"/>
                </a:solidFill>
                <a:latin typeface="Monotype Corsiva" panose="03010101010201010101" pitchFamily="66" charset="0"/>
              </a:rPr>
              <a:t>i</a:t>
            </a:r>
          </a:p>
        </p:txBody>
      </p:sp>
      <p:sp>
        <p:nvSpPr>
          <p:cNvPr id="7186" name="Text Box 17"/>
          <p:cNvSpPr txBox="1">
            <a:spLocks noChangeArrowheads="1"/>
          </p:cNvSpPr>
          <p:nvPr/>
        </p:nvSpPr>
        <p:spPr bwMode="auto">
          <a:xfrm>
            <a:off x="10120312" y="1833563"/>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3600" i="1">
                <a:latin typeface="Monotype Corsiva" panose="03010101010201010101" pitchFamily="66" charset="0"/>
              </a:rPr>
              <a:t>j</a:t>
            </a:r>
          </a:p>
        </p:txBody>
      </p:sp>
      <p:sp>
        <p:nvSpPr>
          <p:cNvPr id="7187" name="Text Box 18"/>
          <p:cNvSpPr txBox="1">
            <a:spLocks noChangeArrowheads="1"/>
          </p:cNvSpPr>
          <p:nvPr/>
        </p:nvSpPr>
        <p:spPr bwMode="auto">
          <a:xfrm>
            <a:off x="8593137" y="1916114"/>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3200" i="1">
                <a:latin typeface="Book Antiqua" panose="02040602050305030304" pitchFamily="18" charset="0"/>
              </a:rPr>
              <a:t>k</a:t>
            </a:r>
          </a:p>
        </p:txBody>
      </p:sp>
      <p:sp>
        <p:nvSpPr>
          <p:cNvPr id="7188" name="Oval 19"/>
          <p:cNvSpPr>
            <a:spLocks noChangeArrowheads="1"/>
          </p:cNvSpPr>
          <p:nvPr/>
        </p:nvSpPr>
        <p:spPr bwMode="auto">
          <a:xfrm>
            <a:off x="10356850" y="162877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89" name="Oval 20"/>
          <p:cNvSpPr>
            <a:spLocks noChangeArrowheads="1"/>
          </p:cNvSpPr>
          <p:nvPr/>
        </p:nvSpPr>
        <p:spPr bwMode="auto">
          <a:xfrm>
            <a:off x="10572750" y="414972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90" name="Oval 21"/>
          <p:cNvSpPr>
            <a:spLocks noChangeArrowheads="1"/>
          </p:cNvSpPr>
          <p:nvPr/>
        </p:nvSpPr>
        <p:spPr bwMode="auto">
          <a:xfrm>
            <a:off x="9348787" y="429260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91" name="Oval 22"/>
          <p:cNvSpPr>
            <a:spLocks noChangeArrowheads="1"/>
          </p:cNvSpPr>
          <p:nvPr/>
        </p:nvSpPr>
        <p:spPr bwMode="auto">
          <a:xfrm>
            <a:off x="11004550" y="270827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92" name="Oval 23"/>
          <p:cNvSpPr>
            <a:spLocks noChangeArrowheads="1"/>
          </p:cNvSpPr>
          <p:nvPr/>
        </p:nvSpPr>
        <p:spPr bwMode="auto">
          <a:xfrm>
            <a:off x="7908925" y="17732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7193" name="Text Box 25"/>
          <p:cNvSpPr txBox="1">
            <a:spLocks noChangeArrowheads="1"/>
          </p:cNvSpPr>
          <p:nvPr/>
        </p:nvSpPr>
        <p:spPr bwMode="auto">
          <a:xfrm>
            <a:off x="4648200" y="552257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3333CC"/>
                </a:solidFill>
              </a:rPr>
              <a:t>probability of picking j </a:t>
            </a:r>
            <a:r>
              <a:rPr lang="en-US" altLang="en-US" sz="2000">
                <a:solidFill>
                  <a:srgbClr val="009900"/>
                </a:solidFill>
              </a:rPr>
              <a:t>given</a:t>
            </a:r>
            <a:r>
              <a:rPr lang="en-US" altLang="en-US" sz="2000">
                <a:solidFill>
                  <a:srgbClr val="3333CC"/>
                </a:solidFill>
              </a:rPr>
              <a:t> that you start at i</a:t>
            </a:r>
          </a:p>
        </p:txBody>
      </p:sp>
      <p:sp>
        <p:nvSpPr>
          <p:cNvPr id="7194" name="AutoShape 26"/>
          <p:cNvSpPr>
            <a:spLocks noChangeArrowheads="1"/>
          </p:cNvSpPr>
          <p:nvPr/>
        </p:nvSpPr>
        <p:spPr bwMode="auto">
          <a:xfrm rot="3993881">
            <a:off x="6750087" y="4449749"/>
            <a:ext cx="244475" cy="1512713"/>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Tree>
    <p:extLst>
      <p:ext uri="{BB962C8B-B14F-4D97-AF65-F5344CB8AC3E}">
        <p14:creationId xmlns:p14="http://schemas.microsoft.com/office/powerpoint/2010/main" val="6273623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Throwing away the raw data</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EB6CD9-133C-4B40-BEBE-F8EB739CCDA3}"/>
                  </a:ext>
                </a:extLst>
              </p:cNvPr>
              <p:cNvSpPr>
                <a:spLocks noGrp="1"/>
              </p:cNvSpPr>
              <p:nvPr>
                <p:ph idx="1"/>
              </p:nvPr>
            </p:nvSpPr>
            <p:spPr/>
            <p:txBody>
              <a:bodyPr/>
              <a:lstStyle/>
              <a:p>
                <a:pPr eaLnBrk="1" hangingPunct="1"/>
                <a:r>
                  <a:rPr lang="en-US" altLang="en-US" dirty="0"/>
                  <a:t>The probabilities that each points picks other points as its neighbor contains all of the information we are going to use for finding the manifold.</a:t>
                </a:r>
              </a:p>
              <a:p>
                <a:pPr lvl="1" eaLnBrk="1" hangingPunct="1"/>
                <a:r>
                  <a:rPr lang="en-US" altLang="en-US" dirty="0"/>
                  <a:t>Once we have the probabilities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 </a:t>
                </a:r>
                <a:r>
                  <a:rPr lang="en-US" altLang="en-US" dirty="0"/>
                  <a:t>we do not need to do any more computations in the high-dimensional space.</a:t>
                </a:r>
              </a:p>
              <a:p>
                <a:pPr lvl="1" eaLnBrk="1" hangingPunct="1"/>
                <a:r>
                  <a:rPr lang="en-US" altLang="en-US" dirty="0"/>
                  <a:t>The input could be “dissimilarities” between pairs of datapoints instead of the locations of individual datapoints in a high-dimensional space.</a:t>
                </a:r>
              </a:p>
              <a:p>
                <a:endParaRPr lang="zh-CN" altLang="en-US" dirty="0"/>
              </a:p>
            </p:txBody>
          </p:sp>
        </mc:Choice>
        <mc:Fallback xmlns="">
          <p:sp>
            <p:nvSpPr>
              <p:cNvPr id="3" name="内容占位符 2">
                <a:extLst>
                  <a:ext uri="{FF2B5EF4-FFF2-40B4-BE49-F238E27FC236}">
                    <a16:creationId xmlns:a16="http://schemas.microsoft.com/office/drawing/2014/main" id="{8EEB6CD9-133C-4B40-BEBE-F8EB739CCDA3}"/>
                  </a:ext>
                </a:extLst>
              </p:cNvPr>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90016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609600" y="990600"/>
            <a:ext cx="5745164" cy="5410200"/>
          </a:xfrm>
        </p:spPr>
        <p:txBody>
          <a:bodyPr/>
          <a:lstStyle/>
          <a:p>
            <a:pPr eaLnBrk="1" hangingPunct="1"/>
            <a:r>
              <a:rPr lang="en-US" altLang="en-US" dirty="0"/>
              <a:t>Give each datapoint a location in the low-dimensional space.</a:t>
            </a:r>
          </a:p>
          <a:p>
            <a:pPr lvl="1" eaLnBrk="1" hangingPunct="1"/>
            <a:r>
              <a:rPr lang="en-US" altLang="en-US" dirty="0"/>
              <a:t>Evaluate this representation by seeing how well the low-D probabilities model the high-D ones.</a:t>
            </a:r>
          </a:p>
        </p:txBody>
      </p:sp>
      <p:sp>
        <p:nvSpPr>
          <p:cNvPr id="9221" name="Oval 4"/>
          <p:cNvSpPr>
            <a:spLocks noChangeArrowheads="1"/>
          </p:cNvSpPr>
          <p:nvPr/>
        </p:nvSpPr>
        <p:spPr bwMode="auto">
          <a:xfrm>
            <a:off x="9315451" y="2071688"/>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endParaRPr lang="en-US" altLang="en-US" sz="1800"/>
          </a:p>
        </p:txBody>
      </p:sp>
      <p:sp>
        <p:nvSpPr>
          <p:cNvPr id="9222" name="Oval 5"/>
          <p:cNvSpPr>
            <a:spLocks noChangeArrowheads="1"/>
          </p:cNvSpPr>
          <p:nvPr/>
        </p:nvSpPr>
        <p:spPr bwMode="auto">
          <a:xfrm>
            <a:off x="9026526" y="307816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3" name="Oval 6"/>
          <p:cNvSpPr>
            <a:spLocks noChangeArrowheads="1"/>
          </p:cNvSpPr>
          <p:nvPr/>
        </p:nvSpPr>
        <p:spPr bwMode="auto">
          <a:xfrm>
            <a:off x="9890126" y="31321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4" name="Oval 7"/>
          <p:cNvSpPr>
            <a:spLocks noChangeArrowheads="1"/>
          </p:cNvSpPr>
          <p:nvPr/>
        </p:nvSpPr>
        <p:spPr bwMode="auto">
          <a:xfrm>
            <a:off x="8697914" y="210661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5" name="Oval 8"/>
          <p:cNvSpPr>
            <a:spLocks noChangeArrowheads="1"/>
          </p:cNvSpPr>
          <p:nvPr/>
        </p:nvSpPr>
        <p:spPr bwMode="auto">
          <a:xfrm>
            <a:off x="10107614" y="2952750"/>
            <a:ext cx="73025" cy="71438"/>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6" name="Oval 9"/>
          <p:cNvSpPr>
            <a:spLocks noChangeArrowheads="1"/>
          </p:cNvSpPr>
          <p:nvPr/>
        </p:nvSpPr>
        <p:spPr bwMode="auto">
          <a:xfrm>
            <a:off x="8234364" y="286226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7" name="Oval 10"/>
          <p:cNvSpPr>
            <a:spLocks noChangeArrowheads="1"/>
          </p:cNvSpPr>
          <p:nvPr/>
        </p:nvSpPr>
        <p:spPr bwMode="auto">
          <a:xfrm>
            <a:off x="10394951" y="264636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8" name="Oval 11"/>
          <p:cNvSpPr>
            <a:spLocks noChangeArrowheads="1"/>
          </p:cNvSpPr>
          <p:nvPr/>
        </p:nvSpPr>
        <p:spPr bwMode="auto">
          <a:xfrm>
            <a:off x="9998076" y="178276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29" name="Oval 12"/>
          <p:cNvSpPr>
            <a:spLocks noChangeArrowheads="1"/>
          </p:cNvSpPr>
          <p:nvPr/>
        </p:nvSpPr>
        <p:spPr bwMode="auto">
          <a:xfrm>
            <a:off x="9494839" y="178276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0" name="Text Box 13"/>
          <p:cNvSpPr txBox="1">
            <a:spLocks noChangeArrowheads="1"/>
          </p:cNvSpPr>
          <p:nvPr/>
        </p:nvSpPr>
        <p:spPr bwMode="auto">
          <a:xfrm>
            <a:off x="8413751" y="107315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2400"/>
              <a:t>Low-D Space</a:t>
            </a:r>
          </a:p>
        </p:txBody>
      </p:sp>
      <p:sp>
        <p:nvSpPr>
          <p:cNvPr id="9231" name="Rectangle 14"/>
          <p:cNvSpPr>
            <a:spLocks noChangeArrowheads="1"/>
          </p:cNvSpPr>
          <p:nvPr/>
        </p:nvSpPr>
        <p:spPr bwMode="auto">
          <a:xfrm>
            <a:off x="7981950" y="990600"/>
            <a:ext cx="3600450" cy="2844800"/>
          </a:xfrm>
          <a:prstGeom prst="rect">
            <a:avLst/>
          </a:prstGeom>
          <a:solidFill>
            <a:srgbClr val="E4E3AD">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2" name="Text Box 15"/>
          <p:cNvSpPr txBox="1">
            <a:spLocks noChangeArrowheads="1"/>
          </p:cNvSpPr>
          <p:nvPr/>
        </p:nvSpPr>
        <p:spPr bwMode="auto">
          <a:xfrm>
            <a:off x="10088564" y="2736851"/>
            <a:ext cx="306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4000">
                <a:solidFill>
                  <a:srgbClr val="FF0000"/>
                </a:solidFill>
                <a:latin typeface="Monotype Corsiva" panose="03010101010201010101" pitchFamily="66" charset="0"/>
              </a:rPr>
              <a:t>i</a:t>
            </a:r>
          </a:p>
        </p:txBody>
      </p:sp>
      <p:sp>
        <p:nvSpPr>
          <p:cNvPr id="9233" name="Text Box 16"/>
          <p:cNvSpPr txBox="1">
            <a:spLocks noChangeArrowheads="1"/>
          </p:cNvSpPr>
          <p:nvPr/>
        </p:nvSpPr>
        <p:spPr bwMode="auto">
          <a:xfrm>
            <a:off x="11150601" y="1789113"/>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3600" i="1">
                <a:latin typeface="Monotype Corsiva" panose="03010101010201010101" pitchFamily="66" charset="0"/>
              </a:rPr>
              <a:t>j</a:t>
            </a:r>
          </a:p>
        </p:txBody>
      </p:sp>
      <p:sp>
        <p:nvSpPr>
          <p:cNvPr id="9234" name="Text Box 17"/>
          <p:cNvSpPr txBox="1">
            <a:spLocks noChangeArrowheads="1"/>
          </p:cNvSpPr>
          <p:nvPr/>
        </p:nvSpPr>
        <p:spPr bwMode="auto">
          <a:xfrm>
            <a:off x="8270876" y="2787650"/>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3200" i="1">
                <a:latin typeface="Book Antiqua" panose="02040602050305030304" pitchFamily="18" charset="0"/>
              </a:rPr>
              <a:t>k</a:t>
            </a:r>
          </a:p>
        </p:txBody>
      </p:sp>
      <p:sp>
        <p:nvSpPr>
          <p:cNvPr id="9235" name="Oval 18"/>
          <p:cNvSpPr>
            <a:spLocks noChangeArrowheads="1"/>
          </p:cNvSpPr>
          <p:nvPr/>
        </p:nvSpPr>
        <p:spPr bwMode="auto">
          <a:xfrm>
            <a:off x="10466389" y="181927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6" name="Oval 19"/>
          <p:cNvSpPr>
            <a:spLocks noChangeArrowheads="1"/>
          </p:cNvSpPr>
          <p:nvPr/>
        </p:nvSpPr>
        <p:spPr bwMode="auto">
          <a:xfrm>
            <a:off x="10682289" y="351155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7" name="Oval 20"/>
          <p:cNvSpPr>
            <a:spLocks noChangeArrowheads="1"/>
          </p:cNvSpPr>
          <p:nvPr/>
        </p:nvSpPr>
        <p:spPr bwMode="auto">
          <a:xfrm>
            <a:off x="9458326" y="365442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8" name="Oval 21"/>
          <p:cNvSpPr>
            <a:spLocks noChangeArrowheads="1"/>
          </p:cNvSpPr>
          <p:nvPr/>
        </p:nvSpPr>
        <p:spPr bwMode="auto">
          <a:xfrm>
            <a:off x="11114089" y="207010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9239" name="Oval 22"/>
          <p:cNvSpPr>
            <a:spLocks noChangeArrowheads="1"/>
          </p:cNvSpPr>
          <p:nvPr/>
        </p:nvSpPr>
        <p:spPr bwMode="auto">
          <a:xfrm>
            <a:off x="9024939" y="264795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graphicFrame>
        <p:nvGraphicFramePr>
          <p:cNvPr id="9218" name="Object 23"/>
          <p:cNvGraphicFramePr>
            <a:graphicFrameLocks noChangeAspect="1"/>
          </p:cNvGraphicFramePr>
          <p:nvPr/>
        </p:nvGraphicFramePr>
        <p:xfrm>
          <a:off x="7987030" y="4032887"/>
          <a:ext cx="2944813" cy="2106612"/>
        </p:xfrm>
        <a:graphic>
          <a:graphicData uri="http://schemas.openxmlformats.org/presentationml/2006/ole">
            <mc:AlternateContent xmlns:mc="http://schemas.openxmlformats.org/markup-compatibility/2006">
              <mc:Choice xmlns:v="urn:schemas-microsoft-com:vml" Requires="v">
                <p:oleObj name="Equation" r:id="rId3" imgW="1028520" imgH="736560" progId="Equation.3">
                  <p:embed/>
                </p:oleObj>
              </mc:Choice>
              <mc:Fallback>
                <p:oleObj name="Equation" r:id="rId3" imgW="1028520" imgH="736560" progId="Equation.3">
                  <p:embed/>
                  <p:pic>
                    <p:nvPicPr>
                      <p:cNvPr id="9218"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7030" y="4032887"/>
                        <a:ext cx="2944813" cy="210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Text Box 25"/>
          <p:cNvSpPr txBox="1">
            <a:spLocks noChangeArrowheads="1"/>
          </p:cNvSpPr>
          <p:nvPr/>
        </p:nvSpPr>
        <p:spPr bwMode="auto">
          <a:xfrm>
            <a:off x="5438140" y="5417503"/>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3333CC"/>
                </a:solidFill>
              </a:rPr>
              <a:t>probability of picking j </a:t>
            </a:r>
            <a:r>
              <a:rPr lang="en-US" altLang="en-US" sz="2000">
                <a:solidFill>
                  <a:srgbClr val="009900"/>
                </a:solidFill>
              </a:rPr>
              <a:t>given</a:t>
            </a:r>
            <a:r>
              <a:rPr lang="en-US" altLang="en-US" sz="2000">
                <a:solidFill>
                  <a:srgbClr val="3333CC"/>
                </a:solidFill>
              </a:rPr>
              <a:t> that you start at i</a:t>
            </a:r>
          </a:p>
        </p:txBody>
      </p:sp>
      <p:sp>
        <p:nvSpPr>
          <p:cNvPr id="9241" name="AutoShape 26"/>
          <p:cNvSpPr>
            <a:spLocks noChangeArrowheads="1"/>
          </p:cNvSpPr>
          <p:nvPr/>
        </p:nvSpPr>
        <p:spPr bwMode="auto">
          <a:xfrm rot="3993881">
            <a:off x="7267735" y="4759484"/>
            <a:ext cx="244475" cy="919163"/>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3" name="标题 2">
            <a:extLst>
              <a:ext uri="{FF2B5EF4-FFF2-40B4-BE49-F238E27FC236}">
                <a16:creationId xmlns:a16="http://schemas.microsoft.com/office/drawing/2014/main" id="{44E9A432-C90F-2B06-1C63-19A4DA948098}"/>
              </a:ext>
            </a:extLst>
          </p:cNvPr>
          <p:cNvSpPr>
            <a:spLocks noGrp="1"/>
          </p:cNvSpPr>
          <p:nvPr>
            <p:ph type="title"/>
          </p:nvPr>
        </p:nvSpPr>
        <p:spPr/>
        <p:txBody>
          <a:bodyPr/>
          <a:lstStyle/>
          <a:p>
            <a:r>
              <a:rPr lang="en-US" altLang="en-US" sz="3200" dirty="0">
                <a:solidFill>
                  <a:schemeClr val="tx1">
                    <a:lumMod val="50000"/>
                  </a:schemeClr>
                </a:solidFill>
              </a:rPr>
              <a:t>Evaluating an arrangement of the data in a low-</a:t>
            </a:r>
            <a:r>
              <a:rPr lang="en-US" altLang="en-US" dirty="0">
                <a:solidFill>
                  <a:schemeClr val="tx1">
                    <a:lumMod val="50000"/>
                  </a:schemeClr>
                </a:solidFill>
              </a:rPr>
              <a:t>D </a:t>
            </a:r>
            <a:r>
              <a:rPr lang="en-US" altLang="en-US" sz="3200" dirty="0">
                <a:solidFill>
                  <a:schemeClr val="tx1">
                    <a:lumMod val="50000"/>
                  </a:schemeClr>
                </a:solidFill>
              </a:rPr>
              <a:t>space</a:t>
            </a:r>
            <a:endParaRPr kumimoji="1" lang="zh-CN" altLang="en-US" dirty="0"/>
          </a:p>
        </p:txBody>
      </p:sp>
    </p:spTree>
    <p:extLst>
      <p:ext uri="{BB962C8B-B14F-4D97-AF65-F5344CB8AC3E}">
        <p14:creationId xmlns:p14="http://schemas.microsoft.com/office/powerpoint/2010/main" val="7122116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The cost function for a low-dimensional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5137BD-E3CE-90B5-9823-614DA6E40A71}"/>
                  </a:ext>
                </a:extLst>
              </p:cNvPr>
              <p:cNvSpPr>
                <a:spLocks noGrp="1"/>
              </p:cNvSpPr>
              <p:nvPr>
                <p:ph idx="1"/>
              </p:nvPr>
            </p:nvSpPr>
            <p:spPr>
              <a:xfrm>
                <a:off x="609600" y="2895600"/>
                <a:ext cx="10972800" cy="3505200"/>
              </a:xfrm>
            </p:spPr>
            <p:txBody>
              <a:bodyPr/>
              <a:lstStyle/>
              <a:p>
                <a:pPr>
                  <a:lnSpc>
                    <a:spcPct val="80000"/>
                  </a:lnSpc>
                </a:pPr>
                <a:r>
                  <a:rPr lang="en-US" altLang="en-US" dirty="0"/>
                  <a:t>For points where </a:t>
                </a:r>
                <a14:m>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panose="02040503050406030204" pitchFamily="18" charset="0"/>
                          </a:rPr>
                          <m:t>𝑝</m:t>
                        </m:r>
                      </m:e>
                      <m:sub>
                        <m:r>
                          <a:rPr lang="en-US" altLang="en-US" b="0" i="1" dirty="0" smtClean="0">
                            <a:latin typeface="Cambria Math" panose="02040503050406030204" pitchFamily="18" charset="0"/>
                          </a:rPr>
                          <m:t>𝑗</m:t>
                        </m:r>
                        <m:r>
                          <a:rPr lang="en-US" altLang="en-US" b="0" i="1" dirty="0" smtClean="0">
                            <a:latin typeface="Cambria Math" panose="02040503050406030204" pitchFamily="18" charset="0"/>
                          </a:rPr>
                          <m:t>|</m:t>
                        </m:r>
                        <m:r>
                          <a:rPr lang="en-US" altLang="en-US" b="0" i="1" dirty="0" smtClean="0">
                            <a:latin typeface="Cambria Math" panose="02040503050406030204" pitchFamily="18" charset="0"/>
                          </a:rPr>
                          <m:t>𝑖</m:t>
                        </m:r>
                      </m:sub>
                    </m:sSub>
                  </m:oMath>
                </a14:m>
                <a:r>
                  <a:rPr lang="en-US" altLang="en-US" dirty="0"/>
                  <a:t> is large and </a:t>
                </a:r>
                <a14:m>
                  <m:oMath xmlns:m="http://schemas.openxmlformats.org/officeDocument/2006/math">
                    <m:sSub>
                      <m:sSubPr>
                        <m:ctrlPr>
                          <a:rPr lang="en-US" altLang="en-US" i="1" dirty="0">
                            <a:latin typeface="Cambria Math" panose="02040503050406030204" pitchFamily="18" charset="0"/>
                          </a:rPr>
                        </m:ctrlPr>
                      </m:sSubPr>
                      <m:e>
                        <m:r>
                          <a:rPr lang="en-US" altLang="en-US" b="0" i="1" dirty="0" smtClean="0">
                            <a:latin typeface="Cambria Math" panose="02040503050406030204" pitchFamily="18" charset="0"/>
                          </a:rPr>
                          <m:t>𝑞</m:t>
                        </m:r>
                      </m:e>
                      <m:sub>
                        <m:r>
                          <a:rPr lang="en-US" altLang="en-US" i="1" dirty="0">
                            <a:latin typeface="Cambria Math" panose="02040503050406030204" pitchFamily="18" charset="0"/>
                          </a:rPr>
                          <m:t>𝑗</m:t>
                        </m:r>
                        <m:r>
                          <a:rPr lang="en-US" altLang="en-US" i="1" dirty="0">
                            <a:latin typeface="Cambria Math" panose="02040503050406030204" pitchFamily="18" charset="0"/>
                          </a:rPr>
                          <m:t>|</m:t>
                        </m:r>
                        <m:r>
                          <a:rPr lang="en-US" altLang="en-US" i="1" dirty="0">
                            <a:latin typeface="Cambria Math" panose="02040503050406030204" pitchFamily="18" charset="0"/>
                          </a:rPr>
                          <m:t>𝑖</m:t>
                        </m:r>
                      </m:sub>
                    </m:sSub>
                  </m:oMath>
                </a14:m>
                <a:r>
                  <a:rPr lang="en-US" altLang="en-US" dirty="0"/>
                  <a:t> is small we lose a lot.</a:t>
                </a:r>
              </a:p>
              <a:p>
                <a:pPr lvl="1" eaLnBrk="1" hangingPunct="1">
                  <a:lnSpc>
                    <a:spcPct val="80000"/>
                  </a:lnSpc>
                </a:pPr>
                <a:r>
                  <a:rPr lang="en-US" altLang="en-US" dirty="0"/>
                  <a:t>Nearby points in high-D really want to be nearby in low-D</a:t>
                </a:r>
              </a:p>
              <a:p>
                <a:pPr>
                  <a:lnSpc>
                    <a:spcPct val="80000"/>
                  </a:lnSpc>
                </a:pPr>
                <a:r>
                  <a:rPr lang="en-US" altLang="en-US" dirty="0"/>
                  <a:t>For points where </a:t>
                </a:r>
                <a14:m>
                  <m:oMath xmlns:m="http://schemas.openxmlformats.org/officeDocument/2006/math">
                    <m:sSub>
                      <m:sSubPr>
                        <m:ctrlPr>
                          <a:rPr lang="en-US" altLang="en-US" i="1" dirty="0" smtClean="0">
                            <a:latin typeface="Cambria Math" panose="02040503050406030204" pitchFamily="18" charset="0"/>
                          </a:rPr>
                        </m:ctrlPr>
                      </m:sSubPr>
                      <m:e>
                        <m:r>
                          <a:rPr lang="en-US" altLang="en-US" b="0" i="1" dirty="0" smtClean="0">
                            <a:latin typeface="Cambria Math" panose="02040503050406030204" pitchFamily="18" charset="0"/>
                          </a:rPr>
                          <m:t>𝑞</m:t>
                        </m:r>
                      </m:e>
                      <m:sub>
                        <m:r>
                          <a:rPr lang="en-US" altLang="en-US" i="1" dirty="0">
                            <a:latin typeface="Cambria Math" panose="02040503050406030204" pitchFamily="18" charset="0"/>
                          </a:rPr>
                          <m:t>𝑗</m:t>
                        </m:r>
                        <m:r>
                          <a:rPr lang="en-US" altLang="en-US" i="1" dirty="0">
                            <a:latin typeface="Cambria Math" panose="02040503050406030204" pitchFamily="18" charset="0"/>
                          </a:rPr>
                          <m:t>|</m:t>
                        </m:r>
                        <m:r>
                          <a:rPr lang="en-US" altLang="en-US" i="1" dirty="0">
                            <a:latin typeface="Cambria Math" panose="02040503050406030204" pitchFamily="18" charset="0"/>
                          </a:rPr>
                          <m:t>𝑖</m:t>
                        </m:r>
                      </m:sub>
                    </m:sSub>
                  </m:oMath>
                </a14:m>
                <a:r>
                  <a:rPr lang="en-US" altLang="en-US" dirty="0"/>
                  <a:t> is large and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𝑝</m:t>
                        </m:r>
                      </m:e>
                      <m:sub>
                        <m:r>
                          <a:rPr lang="en-US" altLang="en-US" i="1" dirty="0">
                            <a:latin typeface="Cambria Math" panose="02040503050406030204" pitchFamily="18" charset="0"/>
                          </a:rPr>
                          <m:t>𝑗</m:t>
                        </m:r>
                        <m:r>
                          <a:rPr lang="en-US" altLang="en-US" i="1" dirty="0">
                            <a:latin typeface="Cambria Math" panose="02040503050406030204" pitchFamily="18" charset="0"/>
                          </a:rPr>
                          <m:t>|</m:t>
                        </m:r>
                        <m:r>
                          <a:rPr lang="en-US" altLang="en-US" i="1" dirty="0">
                            <a:latin typeface="Cambria Math" panose="02040503050406030204" pitchFamily="18" charset="0"/>
                          </a:rPr>
                          <m:t>𝑖</m:t>
                        </m:r>
                      </m:sub>
                    </m:sSub>
                  </m:oMath>
                </a14:m>
                <a:r>
                  <a:rPr lang="en-US" altLang="en-US" dirty="0"/>
                  <a:t> is small we lose a little because we waste some of the probability mass in the </a:t>
                </a:r>
                <a14:m>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panose="02040503050406030204" pitchFamily="18" charset="0"/>
                          </a:rPr>
                          <m:t>𝑄</m:t>
                        </m:r>
                      </m:e>
                      <m:sub>
                        <m:r>
                          <a:rPr lang="en-US" altLang="en-US" i="1" dirty="0" smtClean="0">
                            <a:latin typeface="Cambria Math" panose="02040503050406030204" pitchFamily="18" charset="0"/>
                          </a:rPr>
                          <m:t>𝑖</m:t>
                        </m:r>
                      </m:sub>
                    </m:sSub>
                  </m:oMath>
                </a14:m>
                <a:r>
                  <a:rPr lang="en-US" altLang="en-US" dirty="0"/>
                  <a:t> distribution.</a:t>
                </a:r>
              </a:p>
              <a:p>
                <a:pPr lvl="1" eaLnBrk="1" hangingPunct="1">
                  <a:lnSpc>
                    <a:spcPct val="80000"/>
                  </a:lnSpc>
                </a:pPr>
                <a:r>
                  <a:rPr lang="en-US" altLang="en-US" dirty="0"/>
                  <a:t>Widely separated points in high-D have a mild preference for being widely separated in low-D.</a:t>
                </a:r>
              </a:p>
            </p:txBody>
          </p:sp>
        </mc:Choice>
        <mc:Fallback xmlns="">
          <p:sp>
            <p:nvSpPr>
              <p:cNvPr id="3" name="内容占位符 2">
                <a:extLst>
                  <a:ext uri="{FF2B5EF4-FFF2-40B4-BE49-F238E27FC236}">
                    <a16:creationId xmlns:a16="http://schemas.microsoft.com/office/drawing/2014/main" id="{085137BD-E3CE-90B5-9823-614DA6E40A71}"/>
                  </a:ext>
                </a:extLst>
              </p:cNvPr>
              <p:cNvSpPr>
                <a:spLocks noGrp="1" noRot="1" noChangeAspect="1" noMove="1" noResize="1" noEditPoints="1" noAdjustHandles="1" noChangeArrowheads="1" noChangeShapeType="1" noTextEdit="1"/>
              </p:cNvSpPr>
              <p:nvPr>
                <p:ph idx="1"/>
              </p:nvPr>
            </p:nvSpPr>
            <p:spPr>
              <a:xfrm>
                <a:off x="609600" y="2895600"/>
                <a:ext cx="10972800" cy="3505200"/>
              </a:xfrm>
              <a:blipFill>
                <a:blip r:embed="rId3"/>
                <a:stretch>
                  <a:fillRect l="-925" t="-4693"/>
                </a:stretch>
              </a:blipFill>
            </p:spPr>
            <p:txBody>
              <a:bodyPr/>
              <a:lstStyle/>
              <a:p>
                <a:r>
                  <a:rPr lang="zh-CN" altLang="en-US">
                    <a:noFill/>
                  </a:rPr>
                  <a:t> </a:t>
                </a:r>
              </a:p>
            </p:txBody>
          </p:sp>
        </mc:Fallback>
      </mc:AlternateContent>
      <p:graphicFrame>
        <p:nvGraphicFramePr>
          <p:cNvPr id="4" name="Object 4">
            <a:extLst>
              <a:ext uri="{FF2B5EF4-FFF2-40B4-BE49-F238E27FC236}">
                <a16:creationId xmlns:a16="http://schemas.microsoft.com/office/drawing/2014/main" id="{0101A6EE-1D9A-F9BD-649C-7C77F94D083A}"/>
              </a:ext>
            </a:extLst>
          </p:cNvPr>
          <p:cNvGraphicFramePr>
            <a:graphicFrameLocks noChangeAspect="1"/>
          </p:cNvGraphicFramePr>
          <p:nvPr/>
        </p:nvGraphicFramePr>
        <p:xfrm>
          <a:off x="2517775" y="1295400"/>
          <a:ext cx="7156450" cy="1346200"/>
        </p:xfrm>
        <a:graphic>
          <a:graphicData uri="http://schemas.openxmlformats.org/presentationml/2006/ole">
            <mc:AlternateContent xmlns:mc="http://schemas.openxmlformats.org/markup-compatibility/2006">
              <mc:Choice xmlns:v="urn:schemas-microsoft-com:vml" Requires="v">
                <p:oleObj name="Equation" r:id="rId4" imgW="2565360" imgH="482400" progId="Equation.3">
                  <p:embed/>
                </p:oleObj>
              </mc:Choice>
              <mc:Fallback>
                <p:oleObj name="Equation" r:id="rId4" imgW="2565360" imgH="482400" progId="Equation.3">
                  <p:embed/>
                  <p:pic>
                    <p:nvPicPr>
                      <p:cNvPr id="4" name="Object 4">
                        <a:extLst>
                          <a:ext uri="{FF2B5EF4-FFF2-40B4-BE49-F238E27FC236}">
                            <a16:creationId xmlns:a16="http://schemas.microsoft.com/office/drawing/2014/main" id="{0101A6EE-1D9A-F9BD-649C-7C77F94D0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775" y="1295400"/>
                        <a:ext cx="71564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577913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The forces acting on the low-dimensional points</a:t>
            </a:r>
          </a:p>
        </p:txBody>
      </p:sp>
      <p:sp>
        <p:nvSpPr>
          <p:cNvPr id="11268" name="Rectangle 3"/>
          <p:cNvSpPr>
            <a:spLocks noGrp="1" noChangeArrowheads="1"/>
          </p:cNvSpPr>
          <p:nvPr>
            <p:ph type="body" sz="half" idx="1"/>
          </p:nvPr>
        </p:nvSpPr>
        <p:spPr>
          <a:xfrm>
            <a:off x="1459707" y="3102292"/>
            <a:ext cx="4038600" cy="2725738"/>
          </a:xfrm>
        </p:spPr>
        <p:txBody>
          <a:bodyPr/>
          <a:lstStyle/>
          <a:p>
            <a:pPr eaLnBrk="1" hangingPunct="1"/>
            <a:r>
              <a:rPr lang="en-US" altLang="en-US" dirty="0"/>
              <a:t>Points are pulled  towards each other if the p’s are bigger than the q’s and repelled if the q’s are bigger than the p’s</a:t>
            </a:r>
          </a:p>
        </p:txBody>
      </p:sp>
      <p:sp>
        <p:nvSpPr>
          <p:cNvPr id="11270" name="Rectangle 6"/>
          <p:cNvSpPr>
            <a:spLocks noChangeArrowheads="1"/>
          </p:cNvSpPr>
          <p:nvPr/>
        </p:nvSpPr>
        <p:spPr bwMode="auto">
          <a:xfrm>
            <a:off x="6934200" y="3110706"/>
            <a:ext cx="3455988" cy="3168650"/>
          </a:xfrm>
          <a:prstGeom prst="rect">
            <a:avLst/>
          </a:prstGeom>
          <a:solidFill>
            <a:srgbClr val="E4E3AD">
              <a:alpha val="20000"/>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1271" name="Oval 7"/>
          <p:cNvSpPr>
            <a:spLocks noChangeArrowheads="1"/>
          </p:cNvSpPr>
          <p:nvPr/>
        </p:nvSpPr>
        <p:spPr bwMode="auto">
          <a:xfrm>
            <a:off x="8339139" y="4658519"/>
            <a:ext cx="71437"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1272" name="Oval 8"/>
          <p:cNvSpPr>
            <a:spLocks noChangeArrowheads="1"/>
          </p:cNvSpPr>
          <p:nvPr/>
        </p:nvSpPr>
        <p:spPr bwMode="auto">
          <a:xfrm>
            <a:off x="7762875" y="5342732"/>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1273" name="Oval 9"/>
          <p:cNvSpPr>
            <a:spLocks noChangeArrowheads="1"/>
          </p:cNvSpPr>
          <p:nvPr/>
        </p:nvSpPr>
        <p:spPr bwMode="auto">
          <a:xfrm>
            <a:off x="9347200" y="4983957"/>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1274" name="Oval 10"/>
          <p:cNvSpPr>
            <a:spLocks noChangeArrowheads="1"/>
          </p:cNvSpPr>
          <p:nvPr/>
        </p:nvSpPr>
        <p:spPr bwMode="auto">
          <a:xfrm>
            <a:off x="8877300" y="3723482"/>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cxnSp>
        <p:nvCxnSpPr>
          <p:cNvPr id="11275" name="AutoShape 11"/>
          <p:cNvCxnSpPr>
            <a:cxnSpLocks noChangeShapeType="1"/>
            <a:stCxn id="11271" idx="7"/>
            <a:endCxn id="11274" idx="4"/>
          </p:cNvCxnSpPr>
          <p:nvPr/>
        </p:nvCxnSpPr>
        <p:spPr bwMode="auto">
          <a:xfrm flipV="1">
            <a:off x="8399463" y="3796507"/>
            <a:ext cx="514350" cy="8731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276" name="AutoShape 12"/>
          <p:cNvCxnSpPr>
            <a:cxnSpLocks noChangeShapeType="1"/>
          </p:cNvCxnSpPr>
          <p:nvPr/>
        </p:nvCxnSpPr>
        <p:spPr bwMode="auto">
          <a:xfrm>
            <a:off x="8374063" y="4731543"/>
            <a:ext cx="1008062" cy="2746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277" name="AutoShape 13"/>
          <p:cNvCxnSpPr>
            <a:cxnSpLocks noChangeShapeType="1"/>
          </p:cNvCxnSpPr>
          <p:nvPr/>
        </p:nvCxnSpPr>
        <p:spPr bwMode="auto">
          <a:xfrm flipV="1">
            <a:off x="7834314" y="4731544"/>
            <a:ext cx="515937" cy="658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1278" name="Text Box 14"/>
          <p:cNvSpPr txBox="1">
            <a:spLocks noChangeArrowheads="1"/>
          </p:cNvSpPr>
          <p:nvPr/>
        </p:nvSpPr>
        <p:spPr bwMode="auto">
          <a:xfrm>
            <a:off x="7978775" y="4407693"/>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i="1">
                <a:solidFill>
                  <a:srgbClr val="0000FF"/>
                </a:solidFill>
              </a:rPr>
              <a:t>i</a:t>
            </a:r>
          </a:p>
        </p:txBody>
      </p:sp>
      <p:sp>
        <p:nvSpPr>
          <p:cNvPr id="11279" name="Text Box 15"/>
          <p:cNvSpPr txBox="1">
            <a:spLocks noChangeArrowheads="1"/>
          </p:cNvSpPr>
          <p:nvPr/>
        </p:nvSpPr>
        <p:spPr bwMode="auto">
          <a:xfrm>
            <a:off x="8950325" y="3507581"/>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i="1">
                <a:solidFill>
                  <a:srgbClr val="0000FF"/>
                </a:solidFill>
              </a:rPr>
              <a:t>j</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293929C-9AC9-5CA0-5016-7BBD6A151D97}"/>
                  </a:ext>
                </a:extLst>
              </p:cNvPr>
              <p:cNvSpPr txBox="1"/>
              <p:nvPr/>
            </p:nvSpPr>
            <p:spPr>
              <a:xfrm>
                <a:off x="1617664" y="1314749"/>
                <a:ext cx="8772524" cy="1343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3200" i="1" smtClean="0">
                              <a:solidFill>
                                <a:srgbClr val="000000"/>
                              </a:solidFill>
                              <a:latin typeface="Cambria Math" panose="02040503050406030204" pitchFamily="18" charset="0"/>
                            </a:rPr>
                          </m:ctrlPr>
                        </m:fPr>
                        <m:num>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𝐶𝑜𝑠𝑡</m:t>
                          </m:r>
                        </m:num>
                        <m:den>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den>
                      </m:f>
                      <m:r>
                        <a:rPr kumimoji="1" lang="en-US" altLang="zh-CN" sz="3200" b="0" i="1" smtClean="0">
                          <a:solidFill>
                            <a:srgbClr val="000000"/>
                          </a:solidFill>
                          <a:latin typeface="Cambria Math" panose="02040503050406030204" pitchFamily="18" charset="0"/>
                        </a:rPr>
                        <m:t>=2</m:t>
                      </m:r>
                      <m:nary>
                        <m:naryPr>
                          <m:chr m:val="∑"/>
                          <m:supHide m:val="on"/>
                          <m:ctrlPr>
                            <a:rPr kumimoji="1" lang="en-US" altLang="zh-CN" sz="3200" b="0" i="1" smtClean="0">
                              <a:solidFill>
                                <a:srgbClr val="000000"/>
                              </a:solidFill>
                              <a:latin typeface="Cambria Math" panose="02040503050406030204" pitchFamily="18" charset="0"/>
                            </a:rPr>
                          </m:ctrlPr>
                        </m:naryPr>
                        <m:sub>
                          <m:r>
                            <m:rPr>
                              <m:brk m:alnAt="7"/>
                            </m:rPr>
                            <a:rPr kumimoji="1" lang="en-US" altLang="zh-CN" sz="3200" b="0" i="1" smtClean="0">
                              <a:solidFill>
                                <a:srgbClr val="000000"/>
                              </a:solidFill>
                              <a:latin typeface="Cambria Math" panose="02040503050406030204" pitchFamily="18" charset="0"/>
                            </a:rPr>
                            <m:t>𝑗</m:t>
                          </m:r>
                        </m:sub>
                        <m:sup/>
                        <m:e>
                          <m:d>
                            <m:dPr>
                              <m:ctrlPr>
                                <a:rPr kumimoji="1" lang="en-US" altLang="zh-CN" sz="3200" b="0" i="1" smtClean="0">
                                  <a:solidFill>
                                    <a:srgbClr val="000000"/>
                                  </a:solidFill>
                                  <a:latin typeface="Cambria Math" panose="02040503050406030204" pitchFamily="18" charset="0"/>
                                </a:rPr>
                              </m:ctrlPr>
                            </m:dPr>
                            <m:e>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𝑗</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e>
                          </m:d>
                        </m:e>
                      </m:nary>
                      <m:d>
                        <m:dPr>
                          <m:ctrlPr>
                            <a:rPr kumimoji="1" lang="en-US" altLang="zh-CN" sz="3200" b="0" i="1" smtClean="0">
                              <a:solidFill>
                                <a:srgbClr val="000000"/>
                              </a:solidFill>
                              <a:latin typeface="Cambria Math" panose="02040503050406030204" pitchFamily="18" charset="0"/>
                            </a:rPr>
                          </m:ctrlPr>
                        </m:dPr>
                        <m:e>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𝑝</m:t>
                              </m:r>
                            </m:e>
                            <m:sub>
                              <m:r>
                                <a:rPr kumimoji="1" lang="en-US" altLang="zh-CN" sz="3200" b="0" i="1" smtClean="0">
                                  <a:solidFill>
                                    <a:srgbClr val="000000"/>
                                  </a:solidFill>
                                  <a:latin typeface="Cambria Math" panose="02040503050406030204" pitchFamily="18" charset="0"/>
                                </a:rPr>
                                <m:t>𝑗</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𝑖</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𝑞</m:t>
                              </m:r>
                            </m:e>
                            <m:sub>
                              <m:r>
                                <a:rPr kumimoji="1" lang="en-US" altLang="zh-CN" sz="3200" b="0" i="1" smtClean="0">
                                  <a:solidFill>
                                    <a:srgbClr val="000000"/>
                                  </a:solidFill>
                                  <a:latin typeface="Cambria Math" panose="02040503050406030204" pitchFamily="18" charset="0"/>
                                </a:rPr>
                                <m:t>𝑗</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𝑖</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𝑝</m:t>
                              </m:r>
                            </m:e>
                            <m:sub>
                              <m:r>
                                <a:rPr kumimoji="1" lang="en-US" altLang="zh-CN" sz="3200" b="0" i="1" smtClean="0">
                                  <a:solidFill>
                                    <a:srgbClr val="000000"/>
                                  </a:solidFill>
                                  <a:latin typeface="Cambria Math" panose="02040503050406030204" pitchFamily="18" charset="0"/>
                                </a:rPr>
                                <m:t>𝑖</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𝑗</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𝑞</m:t>
                              </m:r>
                            </m:e>
                            <m:sub>
                              <m:r>
                                <a:rPr kumimoji="1" lang="en-US" altLang="zh-CN" sz="3200" b="0" i="1" smtClean="0">
                                  <a:solidFill>
                                    <a:srgbClr val="000000"/>
                                  </a:solidFill>
                                  <a:latin typeface="Cambria Math" panose="02040503050406030204" pitchFamily="18" charset="0"/>
                                </a:rPr>
                                <m:t>𝑖</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𝑗</m:t>
                              </m:r>
                            </m:sub>
                          </m:sSub>
                        </m:e>
                      </m:d>
                    </m:oMath>
                  </m:oMathPara>
                </a14:m>
                <a:endParaRPr kumimoji="1" lang="zh-CN" altLang="en-US" sz="3200" i="1" dirty="0">
                  <a:solidFill>
                    <a:srgbClr val="000000"/>
                  </a:solidFill>
                </a:endParaRPr>
              </a:p>
            </p:txBody>
          </p:sp>
        </mc:Choice>
        <mc:Fallback xmlns="">
          <p:sp>
            <p:nvSpPr>
              <p:cNvPr id="3" name="文本框 2">
                <a:extLst>
                  <a:ext uri="{FF2B5EF4-FFF2-40B4-BE49-F238E27FC236}">
                    <a16:creationId xmlns:a16="http://schemas.microsoft.com/office/drawing/2014/main" id="{F293929C-9AC9-5CA0-5016-7BBD6A151D97}"/>
                  </a:ext>
                </a:extLst>
              </p:cNvPr>
              <p:cNvSpPr txBox="1">
                <a:spLocks noRot="1" noChangeAspect="1" noMove="1" noResize="1" noEditPoints="1" noAdjustHandles="1" noChangeArrowheads="1" noChangeShapeType="1" noTextEdit="1"/>
              </p:cNvSpPr>
              <p:nvPr/>
            </p:nvSpPr>
            <p:spPr>
              <a:xfrm>
                <a:off x="1617664" y="1314749"/>
                <a:ext cx="8772524" cy="1343060"/>
              </a:xfrm>
              <a:prstGeom prst="rect">
                <a:avLst/>
              </a:prstGeom>
              <a:blipFill>
                <a:blip r:embed="rId3"/>
                <a:stretch>
                  <a:fillRect t="-128037" b="-172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96800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4" descr="digs0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066800"/>
            <a:ext cx="5143501" cy="514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5"/>
          <p:cNvSpPr txBox="1">
            <a:spLocks noChangeArrowheads="1"/>
          </p:cNvSpPr>
          <p:nvPr/>
        </p:nvSpPr>
        <p:spPr bwMode="auto">
          <a:xfrm>
            <a:off x="8458200" y="1676400"/>
            <a:ext cx="20875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dirty="0"/>
              <a:t>Unsupervised SNE embedding of the digits 0-4. Not all the data is displayed</a:t>
            </a:r>
          </a:p>
        </p:txBody>
      </p:sp>
    </p:spTree>
    <p:extLst>
      <p:ext uri="{BB962C8B-B14F-4D97-AF65-F5344CB8AC3E}">
        <p14:creationId xmlns:p14="http://schemas.microsoft.com/office/powerpoint/2010/main" val="660067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CA" altLang="en-US" sz="2800" dirty="0">
                <a:solidFill>
                  <a:schemeClr val="tx1">
                    <a:lumMod val="50000"/>
                  </a:schemeClr>
                </a:solidFill>
              </a:rPr>
              <a:t>Picking the radius of the Gaussian that is used to compute the p’s</a:t>
            </a:r>
          </a:p>
        </p:txBody>
      </p:sp>
      <p:sp>
        <p:nvSpPr>
          <p:cNvPr id="3" name="Content Placeholder 2"/>
          <p:cNvSpPr>
            <a:spLocks noGrp="1"/>
          </p:cNvSpPr>
          <p:nvPr>
            <p:ph idx="1"/>
          </p:nvPr>
        </p:nvSpPr>
        <p:spPr/>
        <p:txBody>
          <a:bodyPr>
            <a:normAutofit/>
          </a:bodyPr>
          <a:lstStyle/>
          <a:p>
            <a:pPr eaLnBrk="1" hangingPunct="1">
              <a:defRPr/>
            </a:pPr>
            <a:r>
              <a:rPr lang="en-CA" dirty="0"/>
              <a:t>We need to use different </a:t>
            </a:r>
            <a:r>
              <a:rPr lang="en-CA" altLang="zh-CN" dirty="0"/>
              <a:t>radius</a:t>
            </a:r>
            <a:r>
              <a:rPr lang="en-CA" dirty="0"/>
              <a:t> in different parts of the space so that we keep the effective number of neighbours about constant. </a:t>
            </a:r>
          </a:p>
          <a:p>
            <a:pPr lvl="1">
              <a:defRPr/>
            </a:pPr>
            <a:r>
              <a:rPr lang="en-CA" dirty="0"/>
              <a:t>A big radius leads to a high entropy for the distribution over neighbours of </a:t>
            </a:r>
            <a:r>
              <a:rPr lang="en-CA" dirty="0" err="1"/>
              <a:t>i</a:t>
            </a:r>
            <a:r>
              <a:rPr lang="en-CA" dirty="0"/>
              <a:t>.</a:t>
            </a:r>
          </a:p>
          <a:p>
            <a:pPr lvl="1">
              <a:defRPr/>
            </a:pPr>
            <a:r>
              <a:rPr lang="en-CA" dirty="0"/>
              <a:t>A small radius leads to a low entropy.</a:t>
            </a:r>
          </a:p>
          <a:p>
            <a:pPr eaLnBrk="1" hangingPunct="1">
              <a:defRPr/>
            </a:pPr>
            <a:r>
              <a:rPr lang="en-CA" dirty="0"/>
              <a:t>So decide what entropy you want and then find the radius that produces that entropy.</a:t>
            </a:r>
          </a:p>
          <a:p>
            <a:pPr eaLnBrk="1" hangingPunct="1">
              <a:defRPr/>
            </a:pPr>
            <a:r>
              <a:rPr lang="en-CA" dirty="0"/>
              <a:t>Its easier to specify 2^entropy</a:t>
            </a:r>
          </a:p>
          <a:p>
            <a:pPr lvl="1" eaLnBrk="1" hangingPunct="1">
              <a:defRPr/>
            </a:pPr>
            <a:r>
              <a:rPr lang="en-CA" dirty="0"/>
              <a:t>This is called the perplexity</a:t>
            </a:r>
          </a:p>
          <a:p>
            <a:pPr lvl="1" eaLnBrk="1" hangingPunct="1">
              <a:defRPr/>
            </a:pPr>
            <a:r>
              <a:rPr lang="en-CA" dirty="0"/>
              <a:t>It is the effective number of neighbours.</a:t>
            </a:r>
          </a:p>
        </p:txBody>
      </p:sp>
    </p:spTree>
    <p:extLst>
      <p:ext uri="{BB962C8B-B14F-4D97-AF65-F5344CB8AC3E}">
        <p14:creationId xmlns:p14="http://schemas.microsoft.com/office/powerpoint/2010/main" val="3395292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418" name="Rectangle 2"/>
          <p:cNvSpPr>
            <a:spLocks noGrp="1" noChangeArrowheads="1"/>
          </p:cNvSpPr>
          <p:nvPr>
            <p:ph type="title"/>
          </p:nvPr>
        </p:nvSpPr>
        <p:spPr/>
        <p:txBody>
          <a:bodyPr/>
          <a:lstStyle/>
          <a:p>
            <a:r>
              <a:rPr lang="en-US" altLang="en-US"/>
              <a:t>Principal Component Analysis (PCA)</a:t>
            </a:r>
          </a:p>
        </p:txBody>
      </p:sp>
      <p:sp>
        <p:nvSpPr>
          <p:cNvPr id="236441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Dimensionality reduction</a:t>
            </a:r>
          </a:p>
        </p:txBody>
      </p:sp>
      <p:sp>
        <p:nvSpPr>
          <p:cNvPr id="2364420" name="Rectangle 4"/>
          <p:cNvSpPr>
            <a:spLocks noChangeArrowheads="1"/>
          </p:cNvSpPr>
          <p:nvPr/>
        </p:nvSpPr>
        <p:spPr bwMode="auto">
          <a:xfrm>
            <a:off x="1752600" y="15240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PCA allows us to compute a </a:t>
            </a:r>
            <a:r>
              <a:rPr lang="en-US" altLang="en-US" sz="2000" u="sng" dirty="0">
                <a:solidFill>
                  <a:srgbClr val="000000"/>
                </a:solidFill>
              </a:rPr>
              <a:t>linear transformation</a:t>
            </a:r>
            <a:r>
              <a:rPr lang="en-US" altLang="en-US" sz="2000" dirty="0">
                <a:solidFill>
                  <a:srgbClr val="000000"/>
                </a:solidFill>
              </a:rPr>
              <a:t> that maps data from a high dimensional space to a lower dimensional sub-space.</a:t>
            </a:r>
          </a:p>
        </p:txBody>
      </p:sp>
      <p:pic>
        <p:nvPicPr>
          <p:cNvPr id="236442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76600" y="2743200"/>
            <a:ext cx="4724400" cy="28146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5235668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a:solidFill>
                  <a:schemeClr val="tx1">
                    <a:lumMod val="50000"/>
                  </a:schemeClr>
                </a:solidFill>
              </a:rPr>
              <a:t>Symmetric SNE</a:t>
            </a:r>
          </a:p>
        </p:txBody>
      </p:sp>
      <p:sp>
        <p:nvSpPr>
          <p:cNvPr id="38915" name="Rectangle 3"/>
          <p:cNvSpPr>
            <a:spLocks noGrp="1" noChangeArrowheads="1"/>
          </p:cNvSpPr>
          <p:nvPr>
            <p:ph idx="1"/>
          </p:nvPr>
        </p:nvSpPr>
        <p:spPr/>
        <p:txBody>
          <a:bodyPr/>
          <a:lstStyle/>
          <a:p>
            <a:pPr eaLnBrk="1" hangingPunct="1"/>
            <a:r>
              <a:rPr lang="en-US" altLang="en-US" dirty="0"/>
              <a:t>There is a simpler version of SNE which seems to work about equally well.</a:t>
            </a:r>
          </a:p>
          <a:p>
            <a:pPr eaLnBrk="1" hangingPunct="1"/>
            <a:r>
              <a:rPr lang="en-US" altLang="en-US" dirty="0"/>
              <a:t>Symmetric SNE works best if we use different procedures for computing the p’s and the q’s</a:t>
            </a:r>
          </a:p>
          <a:p>
            <a:pPr lvl="1" eaLnBrk="1" hangingPunct="1"/>
            <a:r>
              <a:rPr lang="en-US" altLang="en-US" dirty="0"/>
              <a:t>This destroys the nice property that if we embed in a space of the same dimension as the data, the data itself is the optimal solution.</a:t>
            </a:r>
          </a:p>
        </p:txBody>
      </p:sp>
    </p:spTree>
    <p:extLst>
      <p:ext uri="{BB962C8B-B14F-4D97-AF65-F5344CB8AC3E}">
        <p14:creationId xmlns:p14="http://schemas.microsoft.com/office/powerpoint/2010/main" val="41481783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sz="2800" dirty="0"/>
              <a:t>Computing the p’s for symmetric SNE</a:t>
            </a:r>
          </a:p>
        </p:txBody>
      </p:sp>
      <p:graphicFrame>
        <p:nvGraphicFramePr>
          <p:cNvPr id="12290" name="Object 24"/>
          <p:cNvGraphicFramePr>
            <a:graphicFrameLocks noGrp="1" noChangeAspect="1"/>
          </p:cNvGraphicFramePr>
          <p:nvPr>
            <p:ph idx="1"/>
          </p:nvPr>
        </p:nvGraphicFramePr>
        <p:xfrm>
          <a:off x="7331501" y="4576764"/>
          <a:ext cx="2077613" cy="1282700"/>
        </p:xfrm>
        <a:graphic>
          <a:graphicData uri="http://schemas.openxmlformats.org/presentationml/2006/ole">
            <mc:AlternateContent xmlns:mc="http://schemas.openxmlformats.org/markup-compatibility/2006">
              <mc:Choice xmlns:v="urn:schemas-microsoft-com:vml" Requires="v">
                <p:oleObj name="Equation" r:id="rId3" imgW="1460160" imgH="901440" progId="Equation.3">
                  <p:embed/>
                </p:oleObj>
              </mc:Choice>
              <mc:Fallback>
                <p:oleObj name="Equation" r:id="rId3" imgW="1460160" imgH="901440" progId="Equation.3">
                  <p:embed/>
                  <p:pic>
                    <p:nvPicPr>
                      <p:cNvPr id="1229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501" y="4576764"/>
                        <a:ext cx="2077613" cy="1282700"/>
                      </a:xfrm>
                      <a:prstGeom prst="rect">
                        <a:avLst/>
                      </a:prstGeom>
                      <a:noFill/>
                      <a:ln>
                        <a:noFill/>
                      </a:ln>
                      <a:effectLst/>
                    </p:spPr>
                  </p:pic>
                </p:oleObj>
              </mc:Fallback>
            </mc:AlternateContent>
          </a:graphicData>
        </a:graphic>
      </p:graphicFrame>
      <p:sp>
        <p:nvSpPr>
          <p:cNvPr id="12292" name="Rectangle 3"/>
          <p:cNvSpPr>
            <a:spLocks noGrp="1" noChangeArrowheads="1"/>
          </p:cNvSpPr>
          <p:nvPr>
            <p:ph type="body" sz="half" idx="4294967295"/>
          </p:nvPr>
        </p:nvSpPr>
        <p:spPr>
          <a:xfrm>
            <a:off x="638970" y="1092995"/>
            <a:ext cx="4495800" cy="4525962"/>
          </a:xfrm>
          <a:noFill/>
        </p:spPr>
        <p:txBody>
          <a:bodyPr/>
          <a:lstStyle/>
          <a:p>
            <a:pPr eaLnBrk="1" hangingPunct="1"/>
            <a:r>
              <a:rPr lang="en-US" altLang="en-US" sz="2800" dirty="0"/>
              <a:t>Each high dimensional point, </a:t>
            </a:r>
            <a:r>
              <a:rPr lang="en-US" altLang="en-US" sz="2800" dirty="0" err="1"/>
              <a:t>i</a:t>
            </a:r>
            <a:r>
              <a:rPr lang="en-US" altLang="en-US" sz="2800" dirty="0"/>
              <a:t>, has a </a:t>
            </a:r>
            <a:r>
              <a:rPr lang="en-US" altLang="en-US" sz="2800" dirty="0">
                <a:solidFill>
                  <a:srgbClr val="FF0000"/>
                </a:solidFill>
              </a:rPr>
              <a:t>conditional</a:t>
            </a:r>
            <a:r>
              <a:rPr lang="en-US" altLang="en-US" sz="2800" dirty="0"/>
              <a:t> probability</a:t>
            </a:r>
            <a:r>
              <a:rPr lang="en-US" altLang="en-US" sz="2800" dirty="0">
                <a:solidFill>
                  <a:srgbClr val="FF0000"/>
                </a:solidFill>
              </a:rPr>
              <a:t> </a:t>
            </a:r>
            <a:r>
              <a:rPr lang="en-US" altLang="en-US" sz="2800" dirty="0"/>
              <a:t>of picking each other point, j,  as its neighbor.</a:t>
            </a:r>
          </a:p>
          <a:p>
            <a:pPr eaLnBrk="1" hangingPunct="1"/>
            <a:r>
              <a:rPr lang="en-US" altLang="en-US" sz="2800" dirty="0"/>
              <a:t>The conditional distribution over neighbors is based on the high-dimensional pairwise distances.</a:t>
            </a:r>
          </a:p>
        </p:txBody>
      </p:sp>
      <p:sp>
        <p:nvSpPr>
          <p:cNvPr id="12293" name="Oval 4"/>
          <p:cNvSpPr>
            <a:spLocks noChangeArrowheads="1"/>
          </p:cNvSpPr>
          <p:nvPr/>
        </p:nvSpPr>
        <p:spPr bwMode="auto">
          <a:xfrm>
            <a:off x="7248526" y="2493963"/>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endParaRPr lang="en-US" altLang="en-US" sz="1800"/>
          </a:p>
        </p:txBody>
      </p:sp>
      <p:sp>
        <p:nvSpPr>
          <p:cNvPr id="12294" name="Oval 5"/>
          <p:cNvSpPr>
            <a:spLocks noChangeArrowheads="1"/>
          </p:cNvSpPr>
          <p:nvPr/>
        </p:nvSpPr>
        <p:spPr bwMode="auto">
          <a:xfrm>
            <a:off x="7680326" y="37163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295" name="Oval 6"/>
          <p:cNvSpPr>
            <a:spLocks noChangeArrowheads="1"/>
          </p:cNvSpPr>
          <p:nvPr/>
        </p:nvSpPr>
        <p:spPr bwMode="auto">
          <a:xfrm>
            <a:off x="7821614" y="28527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296" name="Oval 7"/>
          <p:cNvSpPr>
            <a:spLocks noChangeArrowheads="1"/>
          </p:cNvSpPr>
          <p:nvPr/>
        </p:nvSpPr>
        <p:spPr bwMode="auto">
          <a:xfrm>
            <a:off x="7351714" y="191611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297" name="Oval 8"/>
          <p:cNvSpPr>
            <a:spLocks noChangeArrowheads="1"/>
          </p:cNvSpPr>
          <p:nvPr/>
        </p:nvSpPr>
        <p:spPr bwMode="auto">
          <a:xfrm>
            <a:off x="8039101" y="3284539"/>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298" name="Oval 9"/>
          <p:cNvSpPr>
            <a:spLocks noChangeArrowheads="1"/>
          </p:cNvSpPr>
          <p:nvPr/>
        </p:nvSpPr>
        <p:spPr bwMode="auto">
          <a:xfrm>
            <a:off x="6670676" y="30686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299" name="Oval 10"/>
          <p:cNvSpPr>
            <a:spLocks noChangeArrowheads="1"/>
          </p:cNvSpPr>
          <p:nvPr/>
        </p:nvSpPr>
        <p:spPr bwMode="auto">
          <a:xfrm>
            <a:off x="6888164" y="35004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0" name="Oval 11"/>
          <p:cNvSpPr>
            <a:spLocks noChangeArrowheads="1"/>
          </p:cNvSpPr>
          <p:nvPr/>
        </p:nvSpPr>
        <p:spPr bwMode="auto">
          <a:xfrm>
            <a:off x="9048751" y="32845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1" name="Oval 12"/>
          <p:cNvSpPr>
            <a:spLocks noChangeArrowheads="1"/>
          </p:cNvSpPr>
          <p:nvPr/>
        </p:nvSpPr>
        <p:spPr bwMode="auto">
          <a:xfrm>
            <a:off x="9912351" y="148431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2" name="Oval 13"/>
          <p:cNvSpPr>
            <a:spLocks noChangeArrowheads="1"/>
          </p:cNvSpPr>
          <p:nvPr/>
        </p:nvSpPr>
        <p:spPr bwMode="auto">
          <a:xfrm>
            <a:off x="8902701" y="19891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3" name="Text Box 14"/>
          <p:cNvSpPr txBox="1">
            <a:spLocks noChangeArrowheads="1"/>
          </p:cNvSpPr>
          <p:nvPr/>
        </p:nvSpPr>
        <p:spPr bwMode="auto">
          <a:xfrm>
            <a:off x="6796089" y="1143000"/>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2400"/>
              <a:t>High-D Space</a:t>
            </a:r>
          </a:p>
        </p:txBody>
      </p:sp>
      <p:sp>
        <p:nvSpPr>
          <p:cNvPr id="12304" name="Rectangle 15"/>
          <p:cNvSpPr>
            <a:spLocks noChangeArrowheads="1"/>
          </p:cNvSpPr>
          <p:nvPr/>
        </p:nvSpPr>
        <p:spPr bwMode="auto">
          <a:xfrm>
            <a:off x="6383339" y="1016000"/>
            <a:ext cx="3887787" cy="3384550"/>
          </a:xfrm>
          <a:prstGeom prst="rect">
            <a:avLst/>
          </a:prstGeom>
          <a:solidFill>
            <a:srgbClr val="E4E3AD">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5" name="Text Box 16"/>
          <p:cNvSpPr txBox="1">
            <a:spLocks noChangeArrowheads="1"/>
          </p:cNvSpPr>
          <p:nvPr/>
        </p:nvSpPr>
        <p:spPr bwMode="auto">
          <a:xfrm>
            <a:off x="8020050" y="3086101"/>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4000">
                <a:solidFill>
                  <a:srgbClr val="FF0000"/>
                </a:solidFill>
                <a:latin typeface="Monotype Corsiva" panose="03010101010201010101" pitchFamily="66" charset="0"/>
              </a:rPr>
              <a:t>i</a:t>
            </a:r>
          </a:p>
        </p:txBody>
      </p:sp>
      <p:sp>
        <p:nvSpPr>
          <p:cNvPr id="12306" name="Text Box 17"/>
          <p:cNvSpPr txBox="1">
            <a:spLocks noChangeArrowheads="1"/>
          </p:cNvSpPr>
          <p:nvPr/>
        </p:nvSpPr>
        <p:spPr bwMode="auto">
          <a:xfrm>
            <a:off x="8883651" y="1833563"/>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3600" i="1">
                <a:latin typeface="Monotype Corsiva" panose="03010101010201010101" pitchFamily="66" charset="0"/>
              </a:rPr>
              <a:t>j</a:t>
            </a:r>
          </a:p>
        </p:txBody>
      </p:sp>
      <p:sp>
        <p:nvSpPr>
          <p:cNvPr id="12307" name="Text Box 18"/>
          <p:cNvSpPr txBox="1">
            <a:spLocks noChangeArrowheads="1"/>
          </p:cNvSpPr>
          <p:nvPr/>
        </p:nvSpPr>
        <p:spPr bwMode="auto">
          <a:xfrm>
            <a:off x="7356476" y="1916114"/>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3200" i="1">
                <a:latin typeface="Book Antiqua" panose="02040602050305030304" pitchFamily="18" charset="0"/>
              </a:rPr>
              <a:t>k</a:t>
            </a:r>
          </a:p>
        </p:txBody>
      </p:sp>
      <p:sp>
        <p:nvSpPr>
          <p:cNvPr id="12308" name="Oval 19"/>
          <p:cNvSpPr>
            <a:spLocks noChangeArrowheads="1"/>
          </p:cNvSpPr>
          <p:nvPr/>
        </p:nvSpPr>
        <p:spPr bwMode="auto">
          <a:xfrm>
            <a:off x="9120189" y="162877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09" name="Oval 20"/>
          <p:cNvSpPr>
            <a:spLocks noChangeArrowheads="1"/>
          </p:cNvSpPr>
          <p:nvPr/>
        </p:nvSpPr>
        <p:spPr bwMode="auto">
          <a:xfrm>
            <a:off x="9336089" y="414972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10" name="Oval 21"/>
          <p:cNvSpPr>
            <a:spLocks noChangeArrowheads="1"/>
          </p:cNvSpPr>
          <p:nvPr/>
        </p:nvSpPr>
        <p:spPr bwMode="auto">
          <a:xfrm>
            <a:off x="8112126" y="429260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11" name="Oval 22"/>
          <p:cNvSpPr>
            <a:spLocks noChangeArrowheads="1"/>
          </p:cNvSpPr>
          <p:nvPr/>
        </p:nvSpPr>
        <p:spPr bwMode="auto">
          <a:xfrm>
            <a:off x="9767889" y="270827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12" name="Oval 23"/>
          <p:cNvSpPr>
            <a:spLocks noChangeArrowheads="1"/>
          </p:cNvSpPr>
          <p:nvPr/>
        </p:nvSpPr>
        <p:spPr bwMode="auto">
          <a:xfrm>
            <a:off x="6672264" y="177323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2313" name="Text Box 25"/>
          <p:cNvSpPr txBox="1">
            <a:spLocks noChangeArrowheads="1"/>
          </p:cNvSpPr>
          <p:nvPr/>
        </p:nvSpPr>
        <p:spPr bwMode="auto">
          <a:xfrm>
            <a:off x="4735512" y="559877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3333CC"/>
                </a:solidFill>
              </a:rPr>
              <a:t>probability of picking j </a:t>
            </a:r>
            <a:r>
              <a:rPr lang="en-US" altLang="en-US" sz="2000">
                <a:solidFill>
                  <a:srgbClr val="009900"/>
                </a:solidFill>
              </a:rPr>
              <a:t>given</a:t>
            </a:r>
            <a:r>
              <a:rPr lang="en-US" altLang="en-US" sz="2000">
                <a:solidFill>
                  <a:srgbClr val="3333CC"/>
                </a:solidFill>
              </a:rPr>
              <a:t> that you start at i</a:t>
            </a:r>
          </a:p>
        </p:txBody>
      </p:sp>
      <p:sp>
        <p:nvSpPr>
          <p:cNvPr id="12314" name="AutoShape 26"/>
          <p:cNvSpPr>
            <a:spLocks noChangeArrowheads="1"/>
          </p:cNvSpPr>
          <p:nvPr/>
        </p:nvSpPr>
        <p:spPr bwMode="auto">
          <a:xfrm rot="3993881">
            <a:off x="6565107" y="4940755"/>
            <a:ext cx="244475" cy="919163"/>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Tree>
    <p:extLst>
      <p:ext uri="{BB962C8B-B14F-4D97-AF65-F5344CB8AC3E}">
        <p14:creationId xmlns:p14="http://schemas.microsoft.com/office/powerpoint/2010/main" val="25953090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en-US" altLang="en-US" sz="2800" dirty="0">
                <a:solidFill>
                  <a:schemeClr val="tx1">
                    <a:lumMod val="50000"/>
                  </a:schemeClr>
                </a:solidFill>
              </a:rPr>
              <a:t>Turning conditional probabilities into pairwise probabilities</a:t>
            </a:r>
          </a:p>
        </p:txBody>
      </p:sp>
      <p:graphicFrame>
        <p:nvGraphicFramePr>
          <p:cNvPr id="13315" name="Object 5"/>
          <p:cNvGraphicFramePr>
            <a:graphicFrameLocks noGrp="1" noChangeAspect="1"/>
          </p:cNvGraphicFramePr>
          <p:nvPr>
            <p:ph sz="half" idx="4294967295"/>
          </p:nvPr>
        </p:nvGraphicFramePr>
        <p:xfrm>
          <a:off x="11923713" y="3636963"/>
          <a:ext cx="268287" cy="5080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1331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713" y="3636963"/>
                        <a:ext cx="26828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内容占位符 2">
            <a:extLst>
              <a:ext uri="{FF2B5EF4-FFF2-40B4-BE49-F238E27FC236}">
                <a16:creationId xmlns:a16="http://schemas.microsoft.com/office/drawing/2014/main" id="{4C81223F-B4B5-E02D-EAAE-DC37F96FC71E}"/>
              </a:ext>
            </a:extLst>
          </p:cNvPr>
          <p:cNvSpPr>
            <a:spLocks noGrp="1"/>
          </p:cNvSpPr>
          <p:nvPr>
            <p:ph idx="1"/>
          </p:nvPr>
        </p:nvSpPr>
        <p:spPr/>
        <p:txBody>
          <a:bodyPr/>
          <a:lstStyle/>
          <a:p>
            <a:r>
              <a:rPr lang="en-US" altLang="en-US" sz="3200" dirty="0"/>
              <a:t>To get a symmetric probability between </a:t>
            </a:r>
            <a:r>
              <a:rPr lang="en-US" altLang="en-US" sz="3200" dirty="0" err="1"/>
              <a:t>i</a:t>
            </a:r>
            <a:r>
              <a:rPr lang="en-US" altLang="en-US" sz="3200" dirty="0"/>
              <a:t> and j we sum the two conditional probabilities and divide by the number of points (points are not allowed to choose themselves).</a:t>
            </a:r>
          </a:p>
          <a:p>
            <a:endParaRPr lang="en-US" altLang="zh-CN" dirty="0"/>
          </a:p>
          <a:p>
            <a:endParaRPr lang="en-US" altLang="zh-CN" dirty="0"/>
          </a:p>
          <a:p>
            <a:endParaRPr lang="en-US" altLang="zh-CN" dirty="0"/>
          </a:p>
          <a:p>
            <a:r>
              <a:rPr lang="en-US" altLang="en-US" sz="3200" dirty="0"/>
              <a:t>This ensures that all the pairwise probabilities sum to 1 so they can be treated as probabilities.</a:t>
            </a:r>
          </a:p>
          <a:p>
            <a:endParaRPr lang="en-US" altLang="en-US" sz="3200" dirty="0"/>
          </a:p>
        </p:txBody>
      </p:sp>
      <p:graphicFrame>
        <p:nvGraphicFramePr>
          <p:cNvPr id="5" name="Object 4">
            <a:extLst>
              <a:ext uri="{FF2B5EF4-FFF2-40B4-BE49-F238E27FC236}">
                <a16:creationId xmlns:a16="http://schemas.microsoft.com/office/drawing/2014/main" id="{33E33F4C-E496-E867-1B1A-DEB8452E5193}"/>
              </a:ext>
            </a:extLst>
          </p:cNvPr>
          <p:cNvGraphicFramePr>
            <a:graphicFrameLocks noChangeAspect="1"/>
          </p:cNvGraphicFramePr>
          <p:nvPr/>
        </p:nvGraphicFramePr>
        <p:xfrm>
          <a:off x="5943600" y="4648200"/>
          <a:ext cx="1660525" cy="1072764"/>
        </p:xfrm>
        <a:graphic>
          <a:graphicData uri="http://schemas.openxmlformats.org/presentationml/2006/ole">
            <mc:AlternateContent xmlns:mc="http://schemas.openxmlformats.org/markup-compatibility/2006">
              <mc:Choice xmlns:v="urn:schemas-microsoft-com:vml" Requires="v">
                <p:oleObj name="Equation" r:id="rId5" imgW="609480" imgH="393480" progId="Equation.3">
                  <p:embed/>
                </p:oleObj>
              </mc:Choice>
              <mc:Fallback>
                <p:oleObj name="Equation" r:id="rId5" imgW="609480" imgH="393480" progId="Equation.3">
                  <p:embed/>
                  <p:pic>
                    <p:nvPicPr>
                      <p:cNvPr id="5" name="Object 4">
                        <a:extLst>
                          <a:ext uri="{FF2B5EF4-FFF2-40B4-BE49-F238E27FC236}">
                            <a16:creationId xmlns:a16="http://schemas.microsoft.com/office/drawing/2014/main" id="{33E33F4C-E496-E867-1B1A-DEB8452E5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648200"/>
                        <a:ext cx="1660525" cy="1072764"/>
                      </a:xfrm>
                      <a:prstGeom prst="rect">
                        <a:avLst/>
                      </a:prstGeom>
                      <a:noFill/>
                      <a:ln>
                        <a:noFill/>
                      </a:ln>
                      <a:effectLst/>
                    </p:spPr>
                  </p:pic>
                </p:oleObj>
              </mc:Fallback>
            </mc:AlternateContent>
          </a:graphicData>
        </a:graphic>
      </p:graphicFrame>
      <p:graphicFrame>
        <p:nvGraphicFramePr>
          <p:cNvPr id="6" name="Object 6">
            <a:extLst>
              <a:ext uri="{FF2B5EF4-FFF2-40B4-BE49-F238E27FC236}">
                <a16:creationId xmlns:a16="http://schemas.microsoft.com/office/drawing/2014/main" id="{B5E5FE9A-205B-035C-2E97-64F2F2A0AC79}"/>
              </a:ext>
            </a:extLst>
          </p:cNvPr>
          <p:cNvGraphicFramePr>
            <a:graphicFrameLocks noChangeAspect="1"/>
          </p:cNvGraphicFramePr>
          <p:nvPr/>
        </p:nvGraphicFramePr>
        <p:xfrm>
          <a:off x="5638800" y="2667000"/>
          <a:ext cx="2700337" cy="1127125"/>
        </p:xfrm>
        <a:graphic>
          <a:graphicData uri="http://schemas.openxmlformats.org/presentationml/2006/ole">
            <mc:AlternateContent xmlns:mc="http://schemas.openxmlformats.org/markup-compatibility/2006">
              <mc:Choice xmlns:v="urn:schemas-microsoft-com:vml" Requires="v">
                <p:oleObj name="Equation" r:id="rId7" imgW="1002960" imgH="419040" progId="Equation.3">
                  <p:embed/>
                </p:oleObj>
              </mc:Choice>
              <mc:Fallback>
                <p:oleObj name="Equation" r:id="rId7" imgW="1002960" imgH="419040" progId="Equation.3">
                  <p:embed/>
                  <p:pic>
                    <p:nvPicPr>
                      <p:cNvPr id="6" name="Object 6">
                        <a:extLst>
                          <a:ext uri="{FF2B5EF4-FFF2-40B4-BE49-F238E27FC236}">
                            <a16:creationId xmlns:a16="http://schemas.microsoft.com/office/drawing/2014/main" id="{B5E5FE9A-205B-035C-2E97-64F2F2A0AC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667000"/>
                        <a:ext cx="2700337"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a:extLst>
              <a:ext uri="{FF2B5EF4-FFF2-40B4-BE49-F238E27FC236}">
                <a16:creationId xmlns:a16="http://schemas.microsoft.com/office/drawing/2014/main" id="{7E9ED145-DAA0-8A2B-1536-269DA10C375D}"/>
              </a:ext>
            </a:extLst>
          </p:cNvPr>
          <p:cNvSpPr txBox="1">
            <a:spLocks noChangeArrowheads="1"/>
          </p:cNvSpPr>
          <p:nvPr/>
        </p:nvSpPr>
        <p:spPr bwMode="auto">
          <a:xfrm>
            <a:off x="2903537" y="2882900"/>
            <a:ext cx="223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dirty="0">
                <a:solidFill>
                  <a:srgbClr val="3333CC"/>
                </a:solidFill>
              </a:rPr>
              <a:t>joint probability of picking the pair </a:t>
            </a:r>
            <a:r>
              <a:rPr lang="en-US" altLang="en-US" sz="2000" dirty="0" err="1">
                <a:solidFill>
                  <a:srgbClr val="3333CC"/>
                </a:solidFill>
              </a:rPr>
              <a:t>i,j</a:t>
            </a:r>
            <a:endParaRPr lang="en-US" altLang="en-US" sz="2000" dirty="0">
              <a:solidFill>
                <a:srgbClr val="3333CC"/>
              </a:solidFill>
            </a:endParaRPr>
          </a:p>
        </p:txBody>
      </p:sp>
      <p:sp>
        <p:nvSpPr>
          <p:cNvPr id="8" name="AutoShape 8">
            <a:extLst>
              <a:ext uri="{FF2B5EF4-FFF2-40B4-BE49-F238E27FC236}">
                <a16:creationId xmlns:a16="http://schemas.microsoft.com/office/drawing/2014/main" id="{B5CDBECF-9E3B-18B0-FEA7-783265C157C4}"/>
              </a:ext>
            </a:extLst>
          </p:cNvPr>
          <p:cNvSpPr>
            <a:spLocks noChangeArrowheads="1"/>
          </p:cNvSpPr>
          <p:nvPr/>
        </p:nvSpPr>
        <p:spPr bwMode="auto">
          <a:xfrm>
            <a:off x="5135562" y="3244850"/>
            <a:ext cx="466725" cy="142875"/>
          </a:xfrm>
          <a:prstGeom prst="rightArrow">
            <a:avLst>
              <a:gd name="adj1" fmla="val 50000"/>
              <a:gd name="adj2" fmla="val 81667"/>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Tree>
    <p:extLst>
      <p:ext uri="{BB962C8B-B14F-4D97-AF65-F5344CB8AC3E}">
        <p14:creationId xmlns:p14="http://schemas.microsoft.com/office/powerpoint/2010/main" val="13174450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sz="2800" dirty="0">
                <a:solidFill>
                  <a:schemeClr val="tx1">
                    <a:lumMod val="50000"/>
                  </a:schemeClr>
                </a:solidFill>
              </a:rPr>
              <a:t>Evaluating an arrangement of the points in the low-D space</a:t>
            </a:r>
          </a:p>
        </p:txBody>
      </p:sp>
      <p:sp>
        <p:nvSpPr>
          <p:cNvPr id="14340" name="Rectangle 3"/>
          <p:cNvSpPr>
            <a:spLocks noGrp="1" noChangeArrowheads="1"/>
          </p:cNvSpPr>
          <p:nvPr>
            <p:ph idx="1"/>
          </p:nvPr>
        </p:nvSpPr>
        <p:spPr>
          <a:xfrm>
            <a:off x="609600" y="990600"/>
            <a:ext cx="5557840" cy="5410200"/>
          </a:xfrm>
        </p:spPr>
        <p:txBody>
          <a:bodyPr/>
          <a:lstStyle/>
          <a:p>
            <a:pPr eaLnBrk="1" hangingPunct="1"/>
            <a:r>
              <a:rPr lang="en-US" altLang="en-US" dirty="0"/>
              <a:t>Give each data-point a location in the low-dimensional space.</a:t>
            </a:r>
          </a:p>
          <a:p>
            <a:pPr lvl="1" eaLnBrk="1" hangingPunct="1"/>
            <a:r>
              <a:rPr lang="en-US" altLang="en-US" dirty="0"/>
              <a:t>Define low-dimensional probabilities symmetrically.</a:t>
            </a:r>
          </a:p>
          <a:p>
            <a:pPr lvl="1" eaLnBrk="1" hangingPunct="1"/>
            <a:r>
              <a:rPr lang="en-US" altLang="en-US" dirty="0"/>
              <a:t>Evaluate the representation by seeing how well the low-D probabilities model the high-D affinities.</a:t>
            </a:r>
          </a:p>
        </p:txBody>
      </p:sp>
      <p:sp>
        <p:nvSpPr>
          <p:cNvPr id="14341" name="Oval 4"/>
          <p:cNvSpPr>
            <a:spLocks noChangeArrowheads="1"/>
          </p:cNvSpPr>
          <p:nvPr/>
        </p:nvSpPr>
        <p:spPr bwMode="auto">
          <a:xfrm>
            <a:off x="8267701" y="2310758"/>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endParaRPr lang="en-US" altLang="en-US" sz="1800"/>
          </a:p>
        </p:txBody>
      </p:sp>
      <p:sp>
        <p:nvSpPr>
          <p:cNvPr id="14342" name="Oval 5"/>
          <p:cNvSpPr>
            <a:spLocks noChangeArrowheads="1"/>
          </p:cNvSpPr>
          <p:nvPr/>
        </p:nvSpPr>
        <p:spPr bwMode="auto">
          <a:xfrm>
            <a:off x="7978776" y="331723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3" name="Oval 6"/>
          <p:cNvSpPr>
            <a:spLocks noChangeArrowheads="1"/>
          </p:cNvSpPr>
          <p:nvPr/>
        </p:nvSpPr>
        <p:spPr bwMode="auto">
          <a:xfrm>
            <a:off x="8842376" y="3371209"/>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4" name="Oval 7"/>
          <p:cNvSpPr>
            <a:spLocks noChangeArrowheads="1"/>
          </p:cNvSpPr>
          <p:nvPr/>
        </p:nvSpPr>
        <p:spPr bwMode="auto">
          <a:xfrm>
            <a:off x="7650164" y="234568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5" name="Oval 8"/>
          <p:cNvSpPr>
            <a:spLocks noChangeArrowheads="1"/>
          </p:cNvSpPr>
          <p:nvPr/>
        </p:nvSpPr>
        <p:spPr bwMode="auto">
          <a:xfrm>
            <a:off x="9059864" y="3191820"/>
            <a:ext cx="73025" cy="71438"/>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6" name="Oval 9"/>
          <p:cNvSpPr>
            <a:spLocks noChangeArrowheads="1"/>
          </p:cNvSpPr>
          <p:nvPr/>
        </p:nvSpPr>
        <p:spPr bwMode="auto">
          <a:xfrm>
            <a:off x="7186614" y="310133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7" name="Oval 10"/>
          <p:cNvSpPr>
            <a:spLocks noChangeArrowheads="1"/>
          </p:cNvSpPr>
          <p:nvPr/>
        </p:nvSpPr>
        <p:spPr bwMode="auto">
          <a:xfrm>
            <a:off x="9347201" y="288543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8" name="Oval 11"/>
          <p:cNvSpPr>
            <a:spLocks noChangeArrowheads="1"/>
          </p:cNvSpPr>
          <p:nvPr/>
        </p:nvSpPr>
        <p:spPr bwMode="auto">
          <a:xfrm>
            <a:off x="8950326" y="202183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49" name="Oval 12"/>
          <p:cNvSpPr>
            <a:spLocks noChangeArrowheads="1"/>
          </p:cNvSpPr>
          <p:nvPr/>
        </p:nvSpPr>
        <p:spPr bwMode="auto">
          <a:xfrm>
            <a:off x="8447089" y="2021834"/>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0" name="Text Box 13"/>
          <p:cNvSpPr txBox="1">
            <a:spLocks noChangeArrowheads="1"/>
          </p:cNvSpPr>
          <p:nvPr/>
        </p:nvSpPr>
        <p:spPr bwMode="auto">
          <a:xfrm>
            <a:off x="7366001" y="131222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2400"/>
              <a:t>Low-D Space</a:t>
            </a:r>
          </a:p>
        </p:txBody>
      </p:sp>
      <p:sp>
        <p:nvSpPr>
          <p:cNvPr id="14351" name="Rectangle 14"/>
          <p:cNvSpPr>
            <a:spLocks noChangeArrowheads="1"/>
          </p:cNvSpPr>
          <p:nvPr/>
        </p:nvSpPr>
        <p:spPr bwMode="auto">
          <a:xfrm>
            <a:off x="6934200" y="1229670"/>
            <a:ext cx="3600450" cy="2844800"/>
          </a:xfrm>
          <a:prstGeom prst="rect">
            <a:avLst/>
          </a:prstGeom>
          <a:solidFill>
            <a:srgbClr val="E4E3AD">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2" name="Text Box 15"/>
          <p:cNvSpPr txBox="1">
            <a:spLocks noChangeArrowheads="1"/>
          </p:cNvSpPr>
          <p:nvPr/>
        </p:nvSpPr>
        <p:spPr bwMode="auto">
          <a:xfrm>
            <a:off x="9040814" y="2975921"/>
            <a:ext cx="306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4000">
                <a:solidFill>
                  <a:srgbClr val="FF0000"/>
                </a:solidFill>
                <a:latin typeface="Monotype Corsiva" panose="03010101010201010101" pitchFamily="66" charset="0"/>
              </a:rPr>
              <a:t>i</a:t>
            </a:r>
          </a:p>
        </p:txBody>
      </p:sp>
      <p:sp>
        <p:nvSpPr>
          <p:cNvPr id="14353" name="Text Box 16"/>
          <p:cNvSpPr txBox="1">
            <a:spLocks noChangeArrowheads="1"/>
          </p:cNvSpPr>
          <p:nvPr/>
        </p:nvSpPr>
        <p:spPr bwMode="auto">
          <a:xfrm>
            <a:off x="10102851" y="2028183"/>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sz="3600" i="1">
                <a:latin typeface="Monotype Corsiva" panose="03010101010201010101" pitchFamily="66" charset="0"/>
              </a:rPr>
              <a:t>j</a:t>
            </a:r>
          </a:p>
        </p:txBody>
      </p:sp>
      <p:sp>
        <p:nvSpPr>
          <p:cNvPr id="14354" name="Text Box 17"/>
          <p:cNvSpPr txBox="1">
            <a:spLocks noChangeArrowheads="1"/>
          </p:cNvSpPr>
          <p:nvPr/>
        </p:nvSpPr>
        <p:spPr bwMode="auto">
          <a:xfrm>
            <a:off x="7223126" y="3026720"/>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3200" i="1">
                <a:latin typeface="Book Antiqua" panose="02040602050305030304" pitchFamily="18" charset="0"/>
              </a:rPr>
              <a:t>k</a:t>
            </a:r>
          </a:p>
        </p:txBody>
      </p:sp>
      <p:sp>
        <p:nvSpPr>
          <p:cNvPr id="14355" name="Oval 18"/>
          <p:cNvSpPr>
            <a:spLocks noChangeArrowheads="1"/>
          </p:cNvSpPr>
          <p:nvPr/>
        </p:nvSpPr>
        <p:spPr bwMode="auto">
          <a:xfrm>
            <a:off x="9418639" y="205834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6" name="Oval 19"/>
          <p:cNvSpPr>
            <a:spLocks noChangeArrowheads="1"/>
          </p:cNvSpPr>
          <p:nvPr/>
        </p:nvSpPr>
        <p:spPr bwMode="auto">
          <a:xfrm>
            <a:off x="9634539" y="375062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7" name="Oval 20"/>
          <p:cNvSpPr>
            <a:spLocks noChangeArrowheads="1"/>
          </p:cNvSpPr>
          <p:nvPr/>
        </p:nvSpPr>
        <p:spPr bwMode="auto">
          <a:xfrm>
            <a:off x="8410576" y="3893495"/>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8" name="Oval 21"/>
          <p:cNvSpPr>
            <a:spLocks noChangeArrowheads="1"/>
          </p:cNvSpPr>
          <p:nvPr/>
        </p:nvSpPr>
        <p:spPr bwMode="auto">
          <a:xfrm>
            <a:off x="10066339" y="230917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4359" name="Oval 22"/>
          <p:cNvSpPr>
            <a:spLocks noChangeArrowheads="1"/>
          </p:cNvSpPr>
          <p:nvPr/>
        </p:nvSpPr>
        <p:spPr bwMode="auto">
          <a:xfrm>
            <a:off x="7977189" y="2887020"/>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graphicFrame>
        <p:nvGraphicFramePr>
          <p:cNvPr id="14338" name="Object 23"/>
          <p:cNvGraphicFramePr>
            <a:graphicFrameLocks noChangeAspect="1"/>
          </p:cNvGraphicFramePr>
          <p:nvPr/>
        </p:nvGraphicFramePr>
        <p:xfrm>
          <a:off x="7430690" y="4320527"/>
          <a:ext cx="2607469" cy="1861704"/>
        </p:xfrm>
        <a:graphic>
          <a:graphicData uri="http://schemas.openxmlformats.org/presentationml/2006/ole">
            <mc:AlternateContent xmlns:mc="http://schemas.openxmlformats.org/markup-compatibility/2006">
              <mc:Choice xmlns:v="urn:schemas-microsoft-com:vml" Requires="v">
                <p:oleObj name="Equation" r:id="rId3" imgW="1066680" imgH="761760" progId="Equation.3">
                  <p:embed/>
                </p:oleObj>
              </mc:Choice>
              <mc:Fallback>
                <p:oleObj name="Equation" r:id="rId3" imgW="1066680" imgH="761760" progId="Equation.3">
                  <p:embed/>
                  <p:pic>
                    <p:nvPicPr>
                      <p:cNvPr id="14338"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0690" y="4320527"/>
                        <a:ext cx="2607469" cy="186170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583105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z="2800" dirty="0">
                <a:solidFill>
                  <a:schemeClr val="tx1">
                    <a:lumMod val="50000"/>
                  </a:schemeClr>
                </a:solidFill>
              </a:rPr>
              <a:t>The cost function for a low-dimensional representation</a:t>
            </a:r>
          </a:p>
        </p:txBody>
      </p:sp>
      <p:sp>
        <p:nvSpPr>
          <p:cNvPr id="3" name="内容占位符 2">
            <a:extLst>
              <a:ext uri="{FF2B5EF4-FFF2-40B4-BE49-F238E27FC236}">
                <a16:creationId xmlns:a16="http://schemas.microsoft.com/office/drawing/2014/main" id="{23AD9728-6C7A-22ED-D53E-C14703191939}"/>
              </a:ext>
            </a:extLst>
          </p:cNvPr>
          <p:cNvSpPr>
            <a:spLocks noGrp="1"/>
          </p:cNvSpPr>
          <p:nvPr>
            <p:ph idx="1"/>
          </p:nvPr>
        </p:nvSpPr>
        <p:spPr>
          <a:xfrm>
            <a:off x="609600" y="3733800"/>
            <a:ext cx="10972800" cy="2667000"/>
          </a:xfrm>
        </p:spPr>
        <p:txBody>
          <a:bodyPr/>
          <a:lstStyle/>
          <a:p>
            <a:r>
              <a:rPr lang="en-US" altLang="en-US" sz="3200" dirty="0"/>
              <a:t>It’s a single KL instead of the sum of one KL for each datapoint.</a:t>
            </a:r>
          </a:p>
        </p:txBody>
      </p:sp>
      <p:graphicFrame>
        <p:nvGraphicFramePr>
          <p:cNvPr id="4" name="Object 4">
            <a:extLst>
              <a:ext uri="{FF2B5EF4-FFF2-40B4-BE49-F238E27FC236}">
                <a16:creationId xmlns:a16="http://schemas.microsoft.com/office/drawing/2014/main" id="{AA25E09F-F2F4-2FC7-B7B0-75C64C47F237}"/>
              </a:ext>
            </a:extLst>
          </p:cNvPr>
          <p:cNvGraphicFramePr>
            <a:graphicFrameLocks noChangeAspect="1"/>
          </p:cNvGraphicFramePr>
          <p:nvPr/>
        </p:nvGraphicFramePr>
        <p:xfrm>
          <a:off x="3077369" y="2133600"/>
          <a:ext cx="6037262" cy="1273175"/>
        </p:xfrm>
        <a:graphic>
          <a:graphicData uri="http://schemas.openxmlformats.org/presentationml/2006/ole">
            <mc:AlternateContent xmlns:mc="http://schemas.openxmlformats.org/markup-compatibility/2006">
              <mc:Choice xmlns:v="urn:schemas-microsoft-com:vml" Requires="v">
                <p:oleObj name="Equation" r:id="rId3" imgW="2349360" imgH="495000" progId="Equation.3">
                  <p:embed/>
                </p:oleObj>
              </mc:Choice>
              <mc:Fallback>
                <p:oleObj name="Equation" r:id="rId3" imgW="2349360" imgH="495000" progId="Equation.3">
                  <p:embed/>
                  <p:pic>
                    <p:nvPicPr>
                      <p:cNvPr id="4" name="Object 4">
                        <a:extLst>
                          <a:ext uri="{FF2B5EF4-FFF2-40B4-BE49-F238E27FC236}">
                            <a16:creationId xmlns:a16="http://schemas.microsoft.com/office/drawing/2014/main" id="{AA25E09F-F2F4-2FC7-B7B0-75C64C47F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369" y="2133600"/>
                        <a:ext cx="6037262"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425857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sz="2800" dirty="0"/>
              <a:t>The forces acting on the low-dimensional points</a:t>
            </a:r>
          </a:p>
        </p:txBody>
      </p:sp>
      <p:sp>
        <p:nvSpPr>
          <p:cNvPr id="16388" name="Rectangle 3"/>
          <p:cNvSpPr>
            <a:spLocks noGrp="1" noChangeArrowheads="1"/>
          </p:cNvSpPr>
          <p:nvPr>
            <p:ph type="body" sz="half" idx="1"/>
          </p:nvPr>
        </p:nvSpPr>
        <p:spPr>
          <a:xfrm>
            <a:off x="935036" y="2889250"/>
            <a:ext cx="5846764" cy="2978150"/>
          </a:xfrm>
        </p:spPr>
        <p:txBody>
          <a:bodyPr/>
          <a:lstStyle/>
          <a:p>
            <a:pPr eaLnBrk="1" hangingPunct="1"/>
            <a:r>
              <a:rPr lang="en-US" altLang="en-US" dirty="0"/>
              <a:t>Points are pulled towards each other if the p’s are bigger than the q’s and repelled if the q’s are bigger than the p’s</a:t>
            </a:r>
          </a:p>
          <a:p>
            <a:pPr lvl="1" eaLnBrk="1" hangingPunct="1"/>
            <a:r>
              <a:rPr lang="en-US" altLang="en-US" dirty="0"/>
              <a:t>Its equivalent to having springs whose stiffnesses are set dynamically.</a:t>
            </a:r>
          </a:p>
        </p:txBody>
      </p:sp>
      <p:sp>
        <p:nvSpPr>
          <p:cNvPr id="16390" name="Rectangle 6"/>
          <p:cNvSpPr>
            <a:spLocks noChangeArrowheads="1"/>
          </p:cNvSpPr>
          <p:nvPr/>
        </p:nvSpPr>
        <p:spPr bwMode="auto">
          <a:xfrm>
            <a:off x="7391400" y="3003550"/>
            <a:ext cx="3455988" cy="3168650"/>
          </a:xfrm>
          <a:prstGeom prst="rect">
            <a:avLst/>
          </a:prstGeom>
          <a:solidFill>
            <a:srgbClr val="E4E3AD">
              <a:alpha val="20000"/>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6391" name="Oval 7"/>
          <p:cNvSpPr>
            <a:spLocks noChangeArrowheads="1"/>
          </p:cNvSpPr>
          <p:nvPr/>
        </p:nvSpPr>
        <p:spPr bwMode="auto">
          <a:xfrm>
            <a:off x="8831264" y="4551363"/>
            <a:ext cx="71437"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6392" name="Oval 8"/>
          <p:cNvSpPr>
            <a:spLocks noChangeArrowheads="1"/>
          </p:cNvSpPr>
          <p:nvPr/>
        </p:nvSpPr>
        <p:spPr bwMode="auto">
          <a:xfrm>
            <a:off x="8255000" y="5235576"/>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6393" name="Oval 9"/>
          <p:cNvSpPr>
            <a:spLocks noChangeArrowheads="1"/>
          </p:cNvSpPr>
          <p:nvPr/>
        </p:nvSpPr>
        <p:spPr bwMode="auto">
          <a:xfrm>
            <a:off x="9839325" y="4876801"/>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6394" name="Oval 10"/>
          <p:cNvSpPr>
            <a:spLocks noChangeArrowheads="1"/>
          </p:cNvSpPr>
          <p:nvPr/>
        </p:nvSpPr>
        <p:spPr bwMode="auto">
          <a:xfrm>
            <a:off x="9369425" y="3616326"/>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cxnSp>
        <p:nvCxnSpPr>
          <p:cNvPr id="16395" name="AutoShape 11"/>
          <p:cNvCxnSpPr>
            <a:cxnSpLocks noChangeShapeType="1"/>
            <a:stCxn id="16391" idx="7"/>
            <a:endCxn id="16394" idx="4"/>
          </p:cNvCxnSpPr>
          <p:nvPr/>
        </p:nvCxnSpPr>
        <p:spPr bwMode="auto">
          <a:xfrm flipV="1">
            <a:off x="8891588" y="3689351"/>
            <a:ext cx="514350" cy="8731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396" name="AutoShape 12"/>
          <p:cNvCxnSpPr>
            <a:cxnSpLocks noChangeShapeType="1"/>
          </p:cNvCxnSpPr>
          <p:nvPr/>
        </p:nvCxnSpPr>
        <p:spPr bwMode="auto">
          <a:xfrm>
            <a:off x="8866188" y="4624387"/>
            <a:ext cx="1008062" cy="2746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397" name="AutoShape 13"/>
          <p:cNvCxnSpPr>
            <a:cxnSpLocks noChangeShapeType="1"/>
          </p:cNvCxnSpPr>
          <p:nvPr/>
        </p:nvCxnSpPr>
        <p:spPr bwMode="auto">
          <a:xfrm flipV="1">
            <a:off x="8326439" y="4624388"/>
            <a:ext cx="515937" cy="658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6398" name="Text Box 14"/>
          <p:cNvSpPr txBox="1">
            <a:spLocks noChangeArrowheads="1"/>
          </p:cNvSpPr>
          <p:nvPr/>
        </p:nvSpPr>
        <p:spPr bwMode="auto">
          <a:xfrm>
            <a:off x="8470900" y="4300537"/>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i="1">
                <a:solidFill>
                  <a:srgbClr val="0000FF"/>
                </a:solidFill>
              </a:rPr>
              <a:t>i</a:t>
            </a:r>
          </a:p>
        </p:txBody>
      </p:sp>
      <p:sp>
        <p:nvSpPr>
          <p:cNvPr id="16399" name="Text Box 15"/>
          <p:cNvSpPr txBox="1">
            <a:spLocks noChangeArrowheads="1"/>
          </p:cNvSpPr>
          <p:nvPr/>
        </p:nvSpPr>
        <p:spPr bwMode="auto">
          <a:xfrm>
            <a:off x="9442450" y="3400425"/>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400" i="1">
                <a:solidFill>
                  <a:srgbClr val="0000FF"/>
                </a:solidFill>
              </a:rPr>
              <a:t>j</a:t>
            </a:r>
          </a:p>
        </p:txBody>
      </p:sp>
      <p:sp>
        <p:nvSpPr>
          <p:cNvPr id="16400" name="Text Box 16"/>
          <p:cNvSpPr txBox="1">
            <a:spLocks noChangeArrowheads="1"/>
          </p:cNvSpPr>
          <p:nvPr/>
        </p:nvSpPr>
        <p:spPr bwMode="auto">
          <a:xfrm>
            <a:off x="6122988" y="990600"/>
            <a:ext cx="3097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spcBef>
                <a:spcPct val="50000"/>
              </a:spcBef>
            </a:pPr>
            <a:r>
              <a:rPr lang="en-US" altLang="en-US" sz="2000">
                <a:solidFill>
                  <a:srgbClr val="009900"/>
                </a:solidFill>
              </a:rPr>
              <a:t>extension      stiffness</a:t>
            </a:r>
          </a:p>
        </p:txBody>
      </p:sp>
      <p:sp>
        <p:nvSpPr>
          <p:cNvPr id="16401" name="AutoShape 17"/>
          <p:cNvSpPr>
            <a:spLocks noChangeArrowheads="1"/>
          </p:cNvSpPr>
          <p:nvPr/>
        </p:nvSpPr>
        <p:spPr bwMode="auto">
          <a:xfrm>
            <a:off x="6556376" y="1422400"/>
            <a:ext cx="144463" cy="360363"/>
          </a:xfrm>
          <a:prstGeom prst="downArrow">
            <a:avLst>
              <a:gd name="adj1" fmla="val 50000"/>
              <a:gd name="adj2" fmla="val 62363"/>
            </a:avLst>
          </a:prstGeom>
          <a:solidFill>
            <a:srgbClr val="009900"/>
          </a:solidFill>
          <a:ln w="9525">
            <a:solidFill>
              <a:srgbClr val="009900"/>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p:sp>
        <p:nvSpPr>
          <p:cNvPr id="16402" name="AutoShape 18"/>
          <p:cNvSpPr>
            <a:spLocks noChangeArrowheads="1"/>
          </p:cNvSpPr>
          <p:nvPr/>
        </p:nvSpPr>
        <p:spPr bwMode="auto">
          <a:xfrm>
            <a:off x="8067676" y="1422400"/>
            <a:ext cx="144463" cy="360363"/>
          </a:xfrm>
          <a:prstGeom prst="downArrow">
            <a:avLst>
              <a:gd name="adj1" fmla="val 50000"/>
              <a:gd name="adj2" fmla="val 62363"/>
            </a:avLst>
          </a:prstGeom>
          <a:solidFill>
            <a:srgbClr val="009900"/>
          </a:solidFill>
          <a:ln w="9525">
            <a:solidFill>
              <a:srgbClr val="009900"/>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CA"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276651F-47E5-FB69-0887-88FC525827CE}"/>
                  </a:ext>
                </a:extLst>
              </p:cNvPr>
              <p:cNvSpPr txBox="1"/>
              <p:nvPr/>
            </p:nvSpPr>
            <p:spPr>
              <a:xfrm>
                <a:off x="2438400" y="1492216"/>
                <a:ext cx="7055429" cy="1343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sz="3200" i="1" smtClean="0">
                              <a:solidFill>
                                <a:srgbClr val="000000"/>
                              </a:solidFill>
                              <a:latin typeface="Cambria Math" panose="02040503050406030204" pitchFamily="18" charset="0"/>
                            </a:rPr>
                          </m:ctrlPr>
                        </m:fPr>
                        <m:num>
                          <m:r>
                            <a:rPr kumimoji="1" lang="en-US" altLang="zh-CN" sz="3200" b="0" i="1" smtClean="0">
                              <a:solidFill>
                                <a:srgbClr val="000000"/>
                              </a:solidFill>
                              <a:latin typeface="Cambria Math" panose="02040503050406030204" pitchFamily="18" charset="0"/>
                            </a:rPr>
                            <m:t>𝜕</m:t>
                          </m:r>
                          <m:r>
                            <m:rPr>
                              <m:sty m:val="p"/>
                            </m:rPr>
                            <a:rPr kumimoji="1" lang="en-US" altLang="zh-CN" sz="3200" i="1">
                              <a:solidFill>
                                <a:srgbClr val="000000"/>
                              </a:solidFill>
                              <a:latin typeface="Cambria Math" panose="02040503050406030204" pitchFamily="18" charset="0"/>
                            </a:rPr>
                            <m:t>KL</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𝑃</m:t>
                          </m:r>
                          <m:r>
                            <a:rPr kumimoji="1" lang="en-US" altLang="zh-CN" sz="3200" b="0" i="1" smtClean="0">
                              <a:solidFill>
                                <a:srgbClr val="000000"/>
                              </a:solidFill>
                              <a:latin typeface="Cambria Math" panose="02040503050406030204" pitchFamily="18" charset="0"/>
                            </a:rPr>
                            <m:t>||</m:t>
                          </m:r>
                          <m:r>
                            <a:rPr kumimoji="1" lang="en-US" altLang="zh-CN" sz="3200" b="0" i="1" smtClean="0">
                              <a:solidFill>
                                <a:srgbClr val="000000"/>
                              </a:solidFill>
                              <a:latin typeface="Cambria Math" panose="02040503050406030204" pitchFamily="18" charset="0"/>
                            </a:rPr>
                            <m:t>𝑄</m:t>
                          </m:r>
                          <m:r>
                            <a:rPr kumimoji="1" lang="en-US" altLang="zh-CN" sz="3200" b="0" i="1" smtClean="0">
                              <a:solidFill>
                                <a:srgbClr val="000000"/>
                              </a:solidFill>
                              <a:latin typeface="Cambria Math" panose="02040503050406030204" pitchFamily="18" charset="0"/>
                            </a:rPr>
                            <m:t>)</m:t>
                          </m:r>
                        </m:num>
                        <m:den>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den>
                      </m:f>
                      <m:r>
                        <a:rPr kumimoji="1" lang="en-US" altLang="zh-CN" sz="3200" b="0" i="1" smtClean="0">
                          <a:solidFill>
                            <a:srgbClr val="000000"/>
                          </a:solidFill>
                          <a:latin typeface="Cambria Math" panose="02040503050406030204" pitchFamily="18" charset="0"/>
                        </a:rPr>
                        <m:t>=2</m:t>
                      </m:r>
                      <m:nary>
                        <m:naryPr>
                          <m:chr m:val="∑"/>
                          <m:supHide m:val="on"/>
                          <m:ctrlPr>
                            <a:rPr kumimoji="1" lang="en-US" altLang="zh-CN" sz="3200" b="0" i="1" smtClean="0">
                              <a:solidFill>
                                <a:srgbClr val="000000"/>
                              </a:solidFill>
                              <a:latin typeface="Cambria Math" panose="02040503050406030204" pitchFamily="18" charset="0"/>
                            </a:rPr>
                          </m:ctrlPr>
                        </m:naryPr>
                        <m:sub>
                          <m:r>
                            <m:rPr>
                              <m:brk m:alnAt="7"/>
                            </m:rPr>
                            <a:rPr kumimoji="1" lang="en-US" altLang="zh-CN" sz="3200" b="0" i="1" smtClean="0">
                              <a:solidFill>
                                <a:srgbClr val="000000"/>
                              </a:solidFill>
                              <a:latin typeface="Cambria Math" panose="02040503050406030204" pitchFamily="18" charset="0"/>
                            </a:rPr>
                            <m:t>𝑗</m:t>
                          </m:r>
                        </m:sub>
                        <m:sup/>
                        <m:e>
                          <m:d>
                            <m:dPr>
                              <m:ctrlPr>
                                <a:rPr kumimoji="1" lang="en-US" altLang="zh-CN" sz="3200" b="0" i="1" smtClean="0">
                                  <a:solidFill>
                                    <a:srgbClr val="000000"/>
                                  </a:solidFill>
                                  <a:latin typeface="Cambria Math" panose="02040503050406030204" pitchFamily="18" charset="0"/>
                                </a:rPr>
                              </m:ctrlPr>
                            </m:dPr>
                            <m:e>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𝑗</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1" i="1" smtClean="0">
                                      <a:solidFill>
                                        <a:srgbClr val="000000"/>
                                      </a:solidFill>
                                      <a:latin typeface="Cambria Math" panose="02040503050406030204" pitchFamily="18" charset="0"/>
                                    </a:rPr>
                                    <m:t>𝒛</m:t>
                                  </m:r>
                                </m:e>
                                <m:sub>
                                  <m:r>
                                    <a:rPr kumimoji="1" lang="en-US" altLang="zh-CN" sz="3200" b="0" i="1" smtClean="0">
                                      <a:solidFill>
                                        <a:srgbClr val="000000"/>
                                      </a:solidFill>
                                      <a:latin typeface="Cambria Math" panose="02040503050406030204" pitchFamily="18" charset="0"/>
                                    </a:rPr>
                                    <m:t>𝑖</m:t>
                                  </m:r>
                                </m:sub>
                              </m:sSub>
                            </m:e>
                          </m:d>
                        </m:e>
                      </m:nary>
                      <m:d>
                        <m:dPr>
                          <m:ctrlPr>
                            <a:rPr kumimoji="1" lang="en-US" altLang="zh-CN" sz="3200" b="0" i="1" smtClean="0">
                              <a:solidFill>
                                <a:srgbClr val="000000"/>
                              </a:solidFill>
                              <a:latin typeface="Cambria Math" panose="02040503050406030204" pitchFamily="18" charset="0"/>
                            </a:rPr>
                          </m:ctrlPr>
                        </m:dPr>
                        <m:e>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𝑝</m:t>
                              </m:r>
                            </m:e>
                            <m:sub>
                              <m:r>
                                <a:rPr kumimoji="1" lang="en-US" altLang="zh-CN" sz="3200" b="0" i="1" smtClean="0">
                                  <a:solidFill>
                                    <a:srgbClr val="000000"/>
                                  </a:solidFill>
                                  <a:latin typeface="Cambria Math" panose="02040503050406030204" pitchFamily="18" charset="0"/>
                                </a:rPr>
                                <m:t>𝑖𝑗</m:t>
                              </m:r>
                            </m:sub>
                          </m:sSub>
                          <m:r>
                            <a:rPr kumimoji="1" lang="en-US" altLang="zh-CN" sz="3200" b="0" i="1" smtClean="0">
                              <a:solidFill>
                                <a:srgbClr val="000000"/>
                              </a:solidFill>
                              <a:latin typeface="Cambria Math" panose="02040503050406030204" pitchFamily="18" charset="0"/>
                            </a:rPr>
                            <m:t>−</m:t>
                          </m:r>
                          <m:sSub>
                            <m:sSubPr>
                              <m:ctrlPr>
                                <a:rPr kumimoji="1" lang="en-US" altLang="zh-CN" sz="3200" b="0" i="1" smtClean="0">
                                  <a:solidFill>
                                    <a:srgbClr val="000000"/>
                                  </a:solidFill>
                                  <a:latin typeface="Cambria Math" panose="02040503050406030204" pitchFamily="18" charset="0"/>
                                </a:rPr>
                              </m:ctrlPr>
                            </m:sSubPr>
                            <m:e>
                              <m:r>
                                <a:rPr kumimoji="1" lang="en-US" altLang="zh-CN" sz="3200" b="0" i="1" smtClean="0">
                                  <a:solidFill>
                                    <a:srgbClr val="000000"/>
                                  </a:solidFill>
                                  <a:latin typeface="Cambria Math" panose="02040503050406030204" pitchFamily="18" charset="0"/>
                                </a:rPr>
                                <m:t>𝑞</m:t>
                              </m:r>
                            </m:e>
                            <m:sub>
                              <m:r>
                                <a:rPr kumimoji="1" lang="en-US" altLang="zh-CN" sz="3200" b="0" i="1" smtClean="0">
                                  <a:solidFill>
                                    <a:srgbClr val="000000"/>
                                  </a:solidFill>
                                  <a:latin typeface="Cambria Math" panose="02040503050406030204" pitchFamily="18" charset="0"/>
                                </a:rPr>
                                <m:t>𝑖𝑗</m:t>
                              </m:r>
                            </m:sub>
                          </m:sSub>
                        </m:e>
                      </m:d>
                    </m:oMath>
                  </m:oMathPara>
                </a14:m>
                <a:endParaRPr lang="zh-CN" altLang="en-US" sz="3200" dirty="0"/>
              </a:p>
            </p:txBody>
          </p:sp>
        </mc:Choice>
        <mc:Fallback xmlns="">
          <p:sp>
            <p:nvSpPr>
              <p:cNvPr id="4" name="文本框 3">
                <a:extLst>
                  <a:ext uri="{FF2B5EF4-FFF2-40B4-BE49-F238E27FC236}">
                    <a16:creationId xmlns:a16="http://schemas.microsoft.com/office/drawing/2014/main" id="{6276651F-47E5-FB69-0887-88FC525827CE}"/>
                  </a:ext>
                </a:extLst>
              </p:cNvPr>
              <p:cNvSpPr txBox="1">
                <a:spLocks noRot="1" noChangeAspect="1" noMove="1" noResize="1" noEditPoints="1" noAdjustHandles="1" noChangeArrowheads="1" noChangeShapeType="1" noTextEdit="1"/>
              </p:cNvSpPr>
              <p:nvPr/>
            </p:nvSpPr>
            <p:spPr>
              <a:xfrm>
                <a:off x="2438400" y="1492216"/>
                <a:ext cx="7055429" cy="1343060"/>
              </a:xfrm>
              <a:prstGeom prst="rect">
                <a:avLst/>
              </a:prstGeom>
              <a:blipFill>
                <a:blip r:embed="rId3"/>
                <a:stretch>
                  <a:fillRect t="-128037" b="-172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90705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snedig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066800"/>
            <a:ext cx="6334126" cy="526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8614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CA" altLang="en-US">
                <a:solidFill>
                  <a:schemeClr val="tx1">
                    <a:lumMod val="50000"/>
                  </a:schemeClr>
                </a:solidFill>
              </a:rPr>
              <a:t>Optimization methods for SNE</a:t>
            </a:r>
          </a:p>
        </p:txBody>
      </p:sp>
      <p:sp>
        <p:nvSpPr>
          <p:cNvPr id="3" name="Content Placeholder 2"/>
          <p:cNvSpPr>
            <a:spLocks noGrp="1"/>
          </p:cNvSpPr>
          <p:nvPr>
            <p:ph idx="1"/>
          </p:nvPr>
        </p:nvSpPr>
        <p:spPr/>
        <p:txBody>
          <a:bodyPr>
            <a:normAutofit/>
          </a:bodyPr>
          <a:lstStyle/>
          <a:p>
            <a:pPr eaLnBrk="1" hangingPunct="1">
              <a:defRPr/>
            </a:pPr>
            <a:r>
              <a:rPr lang="en-CA" dirty="0"/>
              <a:t>We get much better global organization if we use annealing. </a:t>
            </a:r>
          </a:p>
          <a:p>
            <a:pPr lvl="1" eaLnBrk="1" hangingPunct="1">
              <a:defRPr/>
            </a:pPr>
            <a:r>
              <a:rPr lang="en-CA" dirty="0"/>
              <a:t>Add Gaussian noise to the z locations after each update.</a:t>
            </a:r>
          </a:p>
          <a:p>
            <a:pPr lvl="1" eaLnBrk="1" hangingPunct="1">
              <a:defRPr/>
            </a:pPr>
            <a:r>
              <a:rPr lang="en-CA" dirty="0"/>
              <a:t>Reduce the amount of noise on each iteration.</a:t>
            </a:r>
          </a:p>
          <a:p>
            <a:pPr lvl="1" eaLnBrk="1" hangingPunct="1">
              <a:defRPr/>
            </a:pPr>
            <a:r>
              <a:rPr lang="en-CA" dirty="0"/>
              <a:t>Spend a long time at the noise level at which the global structure starts to form from the hot plasma of map points.</a:t>
            </a:r>
          </a:p>
          <a:p>
            <a:pPr eaLnBrk="1" hangingPunct="1">
              <a:defRPr/>
            </a:pPr>
            <a:r>
              <a:rPr lang="en-CA" dirty="0"/>
              <a:t>It also helps to use momentum (especially at the end).</a:t>
            </a:r>
          </a:p>
          <a:p>
            <a:pPr eaLnBrk="1" hangingPunct="1">
              <a:defRPr/>
            </a:pPr>
            <a:r>
              <a:rPr lang="en-CA" dirty="0"/>
              <a:t>It helps to use an adaptive global step-size.</a:t>
            </a:r>
          </a:p>
        </p:txBody>
      </p:sp>
    </p:spTree>
    <p:extLst>
      <p:ext uri="{BB962C8B-B14F-4D97-AF65-F5344CB8AC3E}">
        <p14:creationId xmlns:p14="http://schemas.microsoft.com/office/powerpoint/2010/main" val="42935632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CA" altLang="en-US" dirty="0">
                <a:solidFill>
                  <a:schemeClr val="tx1">
                    <a:lumMod val="50000"/>
                  </a:schemeClr>
                </a:solidFill>
              </a:rPr>
              <a:t>Optimization hacks</a:t>
            </a:r>
          </a:p>
        </p:txBody>
      </p:sp>
      <p:sp>
        <p:nvSpPr>
          <p:cNvPr id="41987" name="Content Placeholder 2"/>
          <p:cNvSpPr>
            <a:spLocks noGrp="1"/>
          </p:cNvSpPr>
          <p:nvPr>
            <p:ph idx="1"/>
          </p:nvPr>
        </p:nvSpPr>
        <p:spPr/>
        <p:txBody>
          <a:bodyPr/>
          <a:lstStyle/>
          <a:p>
            <a:r>
              <a:rPr lang="en-CA" altLang="en-US" dirty="0">
                <a:solidFill>
                  <a:srgbClr val="3333CC"/>
                </a:solidFill>
              </a:rPr>
              <a:t>Reputable hack:  </a:t>
            </a:r>
            <a:r>
              <a:rPr lang="en-CA" altLang="en-US" dirty="0"/>
              <a:t>Introduce a penalty term that keeps all the map-points close together.</a:t>
            </a:r>
          </a:p>
          <a:p>
            <a:pPr lvl="1"/>
            <a:r>
              <a:rPr lang="en-CA" altLang="en-US" dirty="0"/>
              <a:t>Then gradually relax the penalty to break symmetry slowly.</a:t>
            </a:r>
          </a:p>
          <a:p>
            <a:r>
              <a:rPr lang="en-CA" altLang="en-US" dirty="0">
                <a:solidFill>
                  <a:srgbClr val="3333CC"/>
                </a:solidFill>
              </a:rPr>
              <a:t>Disreputable hack:  </a:t>
            </a:r>
            <a:r>
              <a:rPr lang="en-CA" altLang="en-US" dirty="0"/>
              <a:t>Allow the probabilities to add up to 4. </a:t>
            </a:r>
          </a:p>
          <a:p>
            <a:pPr lvl="1"/>
            <a:r>
              <a:rPr lang="en-CA" altLang="en-US" dirty="0"/>
              <a:t>This causes the map-points to curdle into small clusters leaving lots of space for clusters to move past each other.</a:t>
            </a:r>
          </a:p>
          <a:p>
            <a:pPr lvl="1"/>
            <a:r>
              <a:rPr lang="en-CA" altLang="en-US" dirty="0"/>
              <a:t>Then make the probabilities add up to 1.</a:t>
            </a:r>
          </a:p>
          <a:p>
            <a:pPr lvl="1"/>
            <a:endParaRPr lang="en-CA" altLang="en-US" dirty="0"/>
          </a:p>
        </p:txBody>
      </p:sp>
    </p:spTree>
    <p:extLst>
      <p:ext uri="{BB962C8B-B14F-4D97-AF65-F5344CB8AC3E}">
        <p14:creationId xmlns:p14="http://schemas.microsoft.com/office/powerpoint/2010/main" val="14313564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t-SNE</a:t>
            </a:r>
            <a:endParaRPr lang="zh-TW" altLang="en-US" dirty="0">
              <a:solidFill>
                <a:schemeClr val="tx1">
                  <a:lumMod val="50000"/>
                </a:schemeClr>
              </a:solidFill>
            </a:endParaRPr>
          </a:p>
        </p:txBody>
      </p:sp>
      <p:pic>
        <p:nvPicPr>
          <p:cNvPr id="4" name="圖片 3"/>
          <p:cNvPicPr>
            <a:picLocks noChangeAspect="1"/>
          </p:cNvPicPr>
          <p:nvPr/>
        </p:nvPicPr>
        <p:blipFill>
          <a:blip r:embed="rId3"/>
          <a:stretch>
            <a:fillRect/>
          </a:stretch>
        </p:blipFill>
        <p:spPr>
          <a:xfrm>
            <a:off x="532750" y="1358828"/>
            <a:ext cx="4142741" cy="3781457"/>
          </a:xfrm>
          <a:prstGeom prst="rect">
            <a:avLst/>
          </a:prstGeom>
        </p:spPr>
      </p:pic>
      <p:sp>
        <p:nvSpPr>
          <p:cNvPr id="7" name="文字方塊 6"/>
          <p:cNvSpPr txBox="1"/>
          <p:nvPr/>
        </p:nvSpPr>
        <p:spPr>
          <a:xfrm>
            <a:off x="3300728" y="5502961"/>
            <a:ext cx="6199338" cy="830997"/>
          </a:xfrm>
          <a:prstGeom prst="rect">
            <a:avLst/>
          </a:prstGeom>
          <a:noFill/>
        </p:spPr>
        <p:txBody>
          <a:bodyPr wrap="square" rtlCol="0">
            <a:spAutoFit/>
          </a:bodyPr>
          <a:lstStyle/>
          <a:p>
            <a:r>
              <a:rPr lang="en-US" altLang="zh-TW" sz="2400" dirty="0"/>
              <a:t>Manifold Learning Suitable for clustering or following supervised learning</a:t>
            </a:r>
          </a:p>
        </p:txBody>
      </p:sp>
      <p:sp>
        <p:nvSpPr>
          <p:cNvPr id="9" name="橢圓 8"/>
          <p:cNvSpPr/>
          <p:nvPr/>
        </p:nvSpPr>
        <p:spPr>
          <a:xfrm>
            <a:off x="5158886" y="4136309"/>
            <a:ext cx="150348" cy="150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橢圓 9"/>
          <p:cNvSpPr/>
          <p:nvPr/>
        </p:nvSpPr>
        <p:spPr>
          <a:xfrm>
            <a:off x="2800862" y="4432345"/>
            <a:ext cx="150348" cy="150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橢圓 10"/>
          <p:cNvSpPr/>
          <p:nvPr/>
        </p:nvSpPr>
        <p:spPr>
          <a:xfrm>
            <a:off x="3106931" y="3420398"/>
            <a:ext cx="150348" cy="150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橢圓 11"/>
          <p:cNvSpPr/>
          <p:nvPr/>
        </p:nvSpPr>
        <p:spPr>
          <a:xfrm>
            <a:off x="3150380" y="3099209"/>
            <a:ext cx="150348" cy="150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26" name="Picture 2" descr="On a sphere, the sum of the angles of a triangle is not equal to 180° (see spherical trigonometry). A sphere is not a Euclidean space, but locally the laws of Euclidean geometry are good approximations. In a small triangle on the face of the earth, the sum of the angles is very nearly 180°. A sphere can be represented by a collection of two dimensional maps, therefore a sphere is a manifo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537" y="1597654"/>
            <a:ext cx="2857500" cy="235267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接點 13"/>
          <p:cNvCxnSpPr/>
          <p:nvPr/>
        </p:nvCxnSpPr>
        <p:spPr>
          <a:xfrm flipV="1">
            <a:off x="2827440" y="3505098"/>
            <a:ext cx="273612" cy="6023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a:stCxn id="8" idx="7"/>
            <a:endCxn id="12" idx="3"/>
          </p:cNvCxnSpPr>
          <p:nvPr/>
        </p:nvCxnSpPr>
        <p:spPr>
          <a:xfrm flipV="1">
            <a:off x="2854018" y="3227539"/>
            <a:ext cx="318380" cy="2783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2725688" y="3483903"/>
            <a:ext cx="150348" cy="150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1" name="直線接點 20"/>
          <p:cNvCxnSpPr>
            <a:stCxn id="8" idx="5"/>
            <a:endCxn id="9" idx="2"/>
          </p:cNvCxnSpPr>
          <p:nvPr/>
        </p:nvCxnSpPr>
        <p:spPr>
          <a:xfrm>
            <a:off x="2854018" y="3612233"/>
            <a:ext cx="2304868" cy="5992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stCxn id="8" idx="4"/>
            <a:endCxn id="10" idx="0"/>
          </p:cNvCxnSpPr>
          <p:nvPr/>
        </p:nvCxnSpPr>
        <p:spPr>
          <a:xfrm>
            <a:off x="2800862" y="3634251"/>
            <a:ext cx="75174" cy="7980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內容版面配置區 5"/>
          <p:cNvPicPr>
            <a:picLocks noGrp="1" noChangeAspect="1"/>
          </p:cNvPicPr>
          <p:nvPr>
            <p:ph idx="1"/>
          </p:nvPr>
        </p:nvPicPr>
        <p:blipFill>
          <a:blip r:embed="rId5"/>
          <a:stretch>
            <a:fillRect/>
          </a:stretch>
        </p:blipFill>
        <p:spPr>
          <a:xfrm>
            <a:off x="5114778" y="2213602"/>
            <a:ext cx="2981472" cy="2926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48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42" name="Rectangle 2"/>
          <p:cNvSpPr>
            <a:spLocks noGrp="1" noChangeArrowheads="1"/>
          </p:cNvSpPr>
          <p:nvPr>
            <p:ph type="title"/>
          </p:nvPr>
        </p:nvSpPr>
        <p:spPr/>
        <p:txBody>
          <a:bodyPr/>
          <a:lstStyle/>
          <a:p>
            <a:r>
              <a:rPr lang="en-US" altLang="en-US"/>
              <a:t>Principal Component Analysis (PCA)</a:t>
            </a:r>
          </a:p>
        </p:txBody>
      </p:sp>
      <p:pic>
        <p:nvPicPr>
          <p:cNvPr id="2365443"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495800" y="2895600"/>
            <a:ext cx="4648200" cy="8191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65444"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Lower dimensionality basis</a:t>
            </a:r>
          </a:p>
        </p:txBody>
      </p:sp>
      <p:sp>
        <p:nvSpPr>
          <p:cNvPr id="2365445" name="Rectangle 5"/>
          <p:cNvSpPr>
            <a:spLocks noChangeArrowheads="1"/>
          </p:cNvSpPr>
          <p:nvPr/>
        </p:nvSpPr>
        <p:spPr bwMode="auto">
          <a:xfrm>
            <a:off x="1752600" y="15240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Approximate vectors by finding a basis in an appropriate lower dimensional space.</a:t>
            </a:r>
          </a:p>
        </p:txBody>
      </p:sp>
      <p:sp>
        <p:nvSpPr>
          <p:cNvPr id="2365446" name="Rectangle 6"/>
          <p:cNvSpPr>
            <a:spLocks noChangeArrowheads="1"/>
          </p:cNvSpPr>
          <p:nvPr/>
        </p:nvSpPr>
        <p:spPr bwMode="auto">
          <a:xfrm>
            <a:off x="1752600" y="22860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2">
              <a:buFont typeface="Arial" panose="020B0604020202020204" pitchFamily="34" charset="0"/>
              <a:buNone/>
            </a:pPr>
            <a:r>
              <a:rPr lang="en-US" altLang="en-US" sz="1800" dirty="0"/>
              <a:t>	</a:t>
            </a:r>
            <a:r>
              <a:rPr lang="en-US" altLang="en-US" sz="1800" dirty="0">
                <a:solidFill>
                  <a:srgbClr val="000000"/>
                </a:solidFill>
              </a:rPr>
              <a:t>(1) Higher-dimensional space representation:</a:t>
            </a:r>
          </a:p>
        </p:txBody>
      </p:sp>
      <p:sp>
        <p:nvSpPr>
          <p:cNvPr id="2365447" name="Rectangle 7"/>
          <p:cNvSpPr>
            <a:spLocks noChangeArrowheads="1"/>
          </p:cNvSpPr>
          <p:nvPr/>
        </p:nvSpPr>
        <p:spPr bwMode="auto">
          <a:xfrm>
            <a:off x="1752600" y="40386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2">
              <a:buFont typeface="Arial" panose="020B0604020202020204" pitchFamily="34" charset="0"/>
              <a:buNone/>
            </a:pPr>
            <a:r>
              <a:rPr lang="en-US" altLang="en-US" sz="1800" dirty="0"/>
              <a:t>	</a:t>
            </a:r>
            <a:r>
              <a:rPr lang="en-US" altLang="en-US" sz="1800" dirty="0">
                <a:solidFill>
                  <a:srgbClr val="000000"/>
                </a:solidFill>
              </a:rPr>
              <a:t>(2) Lower-dimensional space representation</a:t>
            </a:r>
            <a:r>
              <a:rPr lang="en-US" altLang="en-US" sz="1800" dirty="0"/>
              <a:t>:</a:t>
            </a:r>
          </a:p>
        </p:txBody>
      </p:sp>
      <p:pic>
        <p:nvPicPr>
          <p:cNvPr id="2365448" name="Picture 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124200" y="4648200"/>
            <a:ext cx="5943600" cy="12890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7534541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Locally Linear Embedding (LLE)</a:t>
            </a:r>
            <a:endParaRPr lang="zh-TW" altLang="en-US" dirty="0">
              <a:solidFill>
                <a:schemeClr val="tx1">
                  <a:lumMod val="50000"/>
                </a:schemeClr>
              </a:solidFill>
            </a:endParaRPr>
          </a:p>
        </p:txBody>
      </p:sp>
      <p:sp>
        <p:nvSpPr>
          <p:cNvPr id="6" name="橢圓 5"/>
          <p:cNvSpPr/>
          <p:nvPr/>
        </p:nvSpPr>
        <p:spPr>
          <a:xfrm>
            <a:off x="3854490" y="2940321"/>
            <a:ext cx="217714" cy="2177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 name="橢圓 9"/>
          <p:cNvSpPr/>
          <p:nvPr/>
        </p:nvSpPr>
        <p:spPr>
          <a:xfrm>
            <a:off x="2864057" y="1783630"/>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58577" y="1565916"/>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3325606" y="2255345"/>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387600" y="3158035"/>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3272084" y="3591673"/>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4072204" y="4255334"/>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4599155" y="3491197"/>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5143894" y="1865158"/>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4677632" y="2655557"/>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5077446" y="4324389"/>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2715532" y="4433246"/>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文字方塊 20"/>
              <p:cNvSpPr txBox="1"/>
              <p:nvPr/>
            </p:nvSpPr>
            <p:spPr>
              <a:xfrm>
                <a:off x="4042897" y="3046567"/>
                <a:ext cx="36426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042897" y="3046567"/>
                <a:ext cx="364266" cy="381258"/>
              </a:xfrm>
              <a:prstGeom prst="rect">
                <a:avLst/>
              </a:prstGeom>
              <a:blipFill>
                <a:blip r:embed="rId2"/>
                <a:stretch>
                  <a:fillRect l="-8333" r="-5000"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614202" y="2051577"/>
                <a:ext cx="3986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614202" y="2051577"/>
                <a:ext cx="398635" cy="381258"/>
              </a:xfrm>
              <a:prstGeom prst="rect">
                <a:avLst/>
              </a:prstGeom>
              <a:blipFill>
                <a:blip r:embed="rId3"/>
                <a:stretch>
                  <a:fillRect l="-9231" t="-1613" r="-9231" b="-1613"/>
                </a:stretch>
              </a:blipFill>
            </p:spPr>
            <p:txBody>
              <a:bodyPr/>
              <a:lstStyle/>
              <a:p>
                <a:r>
                  <a:rPr lang="en-US">
                    <a:noFill/>
                  </a:rPr>
                  <a:t> </a:t>
                </a:r>
              </a:p>
            </p:txBody>
          </p:sp>
        </mc:Fallback>
      </mc:AlternateContent>
      <p:sp>
        <p:nvSpPr>
          <p:cNvPr id="22" name="橢圓 21"/>
          <p:cNvSpPr/>
          <p:nvPr/>
        </p:nvSpPr>
        <p:spPr>
          <a:xfrm>
            <a:off x="3238520" y="2168259"/>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3184998" y="3512968"/>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4590546" y="2560145"/>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a:endCxn id="6" idx="1"/>
          </p:cNvCxnSpPr>
          <p:nvPr/>
        </p:nvCxnSpPr>
        <p:spPr>
          <a:xfrm>
            <a:off x="3478051" y="2445172"/>
            <a:ext cx="408322" cy="5270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endCxn id="14" idx="7"/>
          </p:cNvCxnSpPr>
          <p:nvPr/>
        </p:nvCxnSpPr>
        <p:spPr>
          <a:xfrm flipH="1">
            <a:off x="3457915" y="3136110"/>
            <a:ext cx="465138" cy="48744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8" idx="2"/>
          </p:cNvCxnSpPr>
          <p:nvPr/>
        </p:nvCxnSpPr>
        <p:spPr>
          <a:xfrm flipH="1">
            <a:off x="4059372" y="2764414"/>
            <a:ext cx="618261" cy="25608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3206592" y="2621416"/>
                <a:ext cx="50719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206592" y="2621416"/>
                <a:ext cx="507190" cy="399084"/>
              </a:xfrm>
              <a:prstGeom prst="rect">
                <a:avLst/>
              </a:prstGeom>
              <a:blipFill>
                <a:blip r:embed="rId4"/>
                <a:stretch>
                  <a:fillRect l="-6024" r="-7229"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060439" y="1524000"/>
                <a:ext cx="3732264" cy="780342"/>
              </a:xfrm>
              <a:prstGeom prst="rect">
                <a:avLst/>
              </a:prstGeom>
              <a:noFill/>
            </p:spPr>
            <p:txBody>
              <a:bodyPr wrap="square" lIns="0" tIns="0" rIns="0" bIns="0"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a14:m>
                <a:r>
                  <a:rPr lang="zh-TW" altLang="en-US" sz="2400" dirty="0"/>
                  <a:t> </a:t>
                </a:r>
                <a:r>
                  <a:rPr lang="en-US" altLang="zh-TW" sz="2400" dirty="0"/>
                  <a:t>represents the relation between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a14:m>
                <a:r>
                  <a:rPr lang="zh-TW" altLang="en-US" sz="2400" dirty="0"/>
                  <a:t> </a:t>
                </a:r>
                <a:r>
                  <a:rPr lang="en-US" altLang="zh-TW" sz="2400" dirty="0"/>
                  <a:t>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oMath>
                </a14:m>
                <a:r>
                  <a:rPr lang="en-US" altLang="zh-TW" sz="2400" dirty="0"/>
                  <a:t> </a:t>
                </a:r>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6060439" y="1524000"/>
                <a:ext cx="3732264" cy="780342"/>
              </a:xfrm>
              <a:prstGeom prst="rect">
                <a:avLst/>
              </a:prstGeom>
              <a:blipFill>
                <a:blip r:embed="rId5"/>
                <a:stretch>
                  <a:fillRect l="-4902" t="-11719" r="-2288" b="-22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6030207" y="2742140"/>
                <a:ext cx="3732264" cy="399084"/>
              </a:xfrm>
              <a:prstGeom prst="rect">
                <a:avLst/>
              </a:prstGeom>
              <a:noFill/>
            </p:spPr>
            <p:txBody>
              <a:bodyPr wrap="square" lIns="0" tIns="0" rIns="0" bIns="0" rtlCol="0">
                <a:spAutoFit/>
              </a:bodyPr>
              <a:lstStyle/>
              <a:p>
                <a:r>
                  <a:rPr lang="en-US" altLang="zh-TW" sz="2400" dirty="0"/>
                  <a:t>Find a set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a14:m>
                <a:r>
                  <a:rPr lang="zh-TW" altLang="en-US" sz="2400" dirty="0"/>
                  <a:t> </a:t>
                </a:r>
                <a:r>
                  <a:rPr lang="en-US" altLang="zh-TW" sz="2400" dirty="0"/>
                  <a:t>minimizing</a:t>
                </a:r>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6030207" y="2742140"/>
                <a:ext cx="3732264" cy="399084"/>
              </a:xfrm>
              <a:prstGeom prst="rect">
                <a:avLst/>
              </a:prstGeom>
              <a:blipFill>
                <a:blip r:embed="rId6"/>
                <a:stretch>
                  <a:fillRect l="-4902" t="-24615" r="-4575"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6258418" y="3623557"/>
                <a:ext cx="3345788" cy="11736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d>
                                <m:dPr>
                                  <m:begChr m:val="‖"/>
                                  <m:endChr m:val="‖"/>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𝑗</m:t>
                                      </m:r>
                                    </m:sub>
                                    <m:sup/>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𝑖𝑗</m:t>
                                          </m:r>
                                        </m:sub>
                                      </m:sSub>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𝑗</m:t>
                                          </m:r>
                                        </m:sup>
                                      </m:sSup>
                                    </m:e>
                                  </m:nary>
                                </m:e>
                              </m:d>
                            </m:e>
                            <m:sub>
                              <m:r>
                                <a:rPr lang="en-US" altLang="zh-TW" sz="2800" i="1">
                                  <a:latin typeface="Cambria Math" panose="02040503050406030204" pitchFamily="18" charset="0"/>
                                </a:rPr>
                                <m:t>2</m:t>
                              </m:r>
                            </m:sub>
                          </m:sSub>
                        </m:e>
                      </m:nary>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6258418" y="3623557"/>
                <a:ext cx="3345788" cy="11736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3297484" y="5170715"/>
                <a:ext cx="5560786" cy="872675"/>
              </a:xfrm>
              <a:prstGeom prst="rect">
                <a:avLst/>
              </a:prstGeom>
              <a:noFill/>
            </p:spPr>
            <p:txBody>
              <a:bodyPr wrap="square" rtlCol="0">
                <a:spAutoFit/>
              </a:bodyPr>
              <a:lstStyle/>
              <a:p>
                <a:r>
                  <a:rPr lang="en-US" altLang="zh-TW" sz="2400" dirty="0"/>
                  <a:t>Then find the dimension reduction results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r>
                  <a:rPr lang="zh-TW" altLang="en-US" sz="2400" dirty="0"/>
                  <a:t> </a:t>
                </a:r>
                <a:r>
                  <a:rPr lang="en-US" altLang="zh-TW" sz="2400" dirty="0"/>
                  <a:t>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oMath>
                </a14:m>
                <a:r>
                  <a:rPr lang="en-US" altLang="zh-TW" sz="2400" dirty="0"/>
                  <a:t> based 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a14:m>
                <a:r>
                  <a:rPr lang="en-US" altLang="zh-TW" sz="2400" dirty="0"/>
                  <a:t>   </a:t>
                </a:r>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3297484" y="5170715"/>
                <a:ext cx="5560786" cy="872675"/>
              </a:xfrm>
              <a:prstGeom prst="rect">
                <a:avLst/>
              </a:prstGeom>
              <a:blipFill>
                <a:blip r:embed="rId8"/>
                <a:stretch>
                  <a:fillRect l="-1754" t="-4895" b="-10490"/>
                </a:stretch>
              </a:blipFill>
            </p:spPr>
            <p:txBody>
              <a:bodyPr/>
              <a:lstStyle/>
              <a:p>
                <a:r>
                  <a:rPr lang="en-US">
                    <a:noFill/>
                  </a:rPr>
                  <a:t> </a:t>
                </a:r>
              </a:p>
            </p:txBody>
          </p:sp>
        </mc:Fallback>
      </mc:AlternateContent>
    </p:spTree>
    <p:extLst>
      <p:ext uri="{BB962C8B-B14F-4D97-AF65-F5344CB8AC3E}">
        <p14:creationId xmlns:p14="http://schemas.microsoft.com/office/powerpoint/2010/main" val="32887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2" grpId="0" animBg="1"/>
      <p:bldP spid="25" grpId="0" animBg="1"/>
      <p:bldP spid="26" grpId="0" animBg="1"/>
      <p:bldP spid="34" grpId="0"/>
      <p:bldP spid="36" grpId="0"/>
      <p:bldP spid="37" grpId="0"/>
      <p:bldP spid="35" grpId="0"/>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Locally Linear Embedding (LLE)</a:t>
            </a:r>
            <a:endParaRPr lang="zh-TW" altLang="en-US" dirty="0">
              <a:solidFill>
                <a:schemeClr val="tx1">
                  <a:lumMod val="50000"/>
                </a:schemeClr>
              </a:solidFill>
            </a:endParaRPr>
          </a:p>
        </p:txBody>
      </p:sp>
      <p:sp>
        <p:nvSpPr>
          <p:cNvPr id="10" name="橢圓 9"/>
          <p:cNvSpPr/>
          <p:nvPr/>
        </p:nvSpPr>
        <p:spPr>
          <a:xfrm>
            <a:off x="3943390" y="3849956"/>
            <a:ext cx="217714" cy="2177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橢圓 10"/>
          <p:cNvSpPr/>
          <p:nvPr/>
        </p:nvSpPr>
        <p:spPr>
          <a:xfrm>
            <a:off x="2952957" y="2693265"/>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147477" y="2475551"/>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3414506" y="3164980"/>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2476500" y="4067670"/>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3360984" y="4501308"/>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4161104" y="5164969"/>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4688055" y="4400832"/>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5232794" y="2774793"/>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4766532" y="3565192"/>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5166346" y="5234024"/>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2804432" y="5342881"/>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4131797" y="3956202"/>
                <a:ext cx="36426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4131797" y="3956202"/>
                <a:ext cx="364266" cy="381258"/>
              </a:xfrm>
              <a:prstGeom prst="rect">
                <a:avLst/>
              </a:prstGeom>
              <a:blipFill>
                <a:blip r:embed="rId2"/>
                <a:stretch>
                  <a:fillRect l="-10000" r="-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703102" y="2961212"/>
                <a:ext cx="3986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703102" y="2961212"/>
                <a:ext cx="398635" cy="381258"/>
              </a:xfrm>
              <a:prstGeom prst="rect">
                <a:avLst/>
              </a:prstGeom>
              <a:blipFill>
                <a:blip r:embed="rId3"/>
                <a:stretch>
                  <a:fillRect l="-7576" t="-1613" r="-9091" b="-1613"/>
                </a:stretch>
              </a:blipFill>
            </p:spPr>
            <p:txBody>
              <a:bodyPr/>
              <a:lstStyle/>
              <a:p>
                <a:r>
                  <a:rPr lang="en-US">
                    <a:noFill/>
                  </a:rPr>
                  <a:t> </a:t>
                </a:r>
              </a:p>
            </p:txBody>
          </p:sp>
        </mc:Fallback>
      </mc:AlternateContent>
      <p:sp>
        <p:nvSpPr>
          <p:cNvPr id="24" name="橢圓 23"/>
          <p:cNvSpPr/>
          <p:nvPr/>
        </p:nvSpPr>
        <p:spPr>
          <a:xfrm>
            <a:off x="3327420" y="3077894"/>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3273898" y="4422603"/>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4679446" y="3469780"/>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a:endCxn id="10" idx="1"/>
          </p:cNvCxnSpPr>
          <p:nvPr/>
        </p:nvCxnSpPr>
        <p:spPr>
          <a:xfrm>
            <a:off x="3566951" y="3354807"/>
            <a:ext cx="408322" cy="5270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5" idx="7"/>
          </p:cNvCxnSpPr>
          <p:nvPr/>
        </p:nvCxnSpPr>
        <p:spPr>
          <a:xfrm flipH="1">
            <a:off x="3546815" y="4045745"/>
            <a:ext cx="465138" cy="48744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stCxn id="19" idx="2"/>
          </p:cNvCxnSpPr>
          <p:nvPr/>
        </p:nvCxnSpPr>
        <p:spPr>
          <a:xfrm flipH="1">
            <a:off x="4148272" y="3674049"/>
            <a:ext cx="618261" cy="25608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3295492" y="3531051"/>
                <a:ext cx="50719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295492" y="3531051"/>
                <a:ext cx="507190" cy="399084"/>
              </a:xfrm>
              <a:prstGeom prst="rect">
                <a:avLst/>
              </a:prstGeom>
              <a:blipFill>
                <a:blip r:embed="rId4"/>
                <a:stretch>
                  <a:fillRect l="-7229" r="-6024" b="-24242"/>
                </a:stretch>
              </a:blipFill>
            </p:spPr>
            <p:txBody>
              <a:bodyPr/>
              <a:lstStyle/>
              <a:p>
                <a:r>
                  <a:rPr lang="en-US">
                    <a:noFill/>
                  </a:rPr>
                  <a:t> </a:t>
                </a:r>
              </a:p>
            </p:txBody>
          </p:sp>
        </mc:Fallback>
      </mc:AlternateContent>
      <p:sp>
        <p:nvSpPr>
          <p:cNvPr id="31" name="橢圓 30"/>
          <p:cNvSpPr/>
          <p:nvPr/>
        </p:nvSpPr>
        <p:spPr>
          <a:xfrm rot="7321228">
            <a:off x="8040597" y="3927940"/>
            <a:ext cx="217714" cy="2177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橢圓 31"/>
          <p:cNvSpPr/>
          <p:nvPr/>
        </p:nvSpPr>
        <p:spPr>
          <a:xfrm rot="7321228">
            <a:off x="9633990" y="4024560"/>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rot="7321228">
            <a:off x="8646353" y="5171438"/>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rot="7321228">
            <a:off x="8901786" y="3842711"/>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rot="7321228">
            <a:off x="8858761" y="2947583"/>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rot="7321228">
            <a:off x="7797147" y="3088781"/>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rot="7321228">
            <a:off x="6810215" y="3415282"/>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rot="7321228">
            <a:off x="7178694" y="4267225"/>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rot="7321228">
            <a:off x="7180331" y="5301724"/>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rot="7321228">
            <a:off x="7845588" y="4776837"/>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rot="7321228">
            <a:off x="6522166" y="4193239"/>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rot="7321228">
            <a:off x="7352363" y="2733636"/>
            <a:ext cx="217714" cy="21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p:cNvSpPr/>
          <p:nvPr/>
        </p:nvSpPr>
        <p:spPr>
          <a:xfrm rot="7321228">
            <a:off x="8814700" y="3755625"/>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p:cNvSpPr/>
          <p:nvPr/>
        </p:nvSpPr>
        <p:spPr>
          <a:xfrm rot="7321228">
            <a:off x="7702955" y="2997251"/>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rot="7321228">
            <a:off x="7765561" y="4694165"/>
            <a:ext cx="391886" cy="391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接點 47"/>
          <p:cNvCxnSpPr>
            <a:endCxn id="31" idx="1"/>
          </p:cNvCxnSpPr>
          <p:nvPr/>
        </p:nvCxnSpPr>
        <p:spPr>
          <a:xfrm rot="7321228">
            <a:off x="8383044" y="3715454"/>
            <a:ext cx="408322" cy="5270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36" idx="7"/>
          </p:cNvCxnSpPr>
          <p:nvPr/>
        </p:nvCxnSpPr>
        <p:spPr>
          <a:xfrm rot="7321228" flipH="1">
            <a:off x="7781214" y="3386405"/>
            <a:ext cx="465138" cy="48744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40" idx="2"/>
          </p:cNvCxnSpPr>
          <p:nvPr/>
        </p:nvCxnSpPr>
        <p:spPr>
          <a:xfrm rot="7321228" flipH="1">
            <a:off x="7758379" y="4335365"/>
            <a:ext cx="618261" cy="25608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8377369" y="4053026"/>
                <a:ext cx="50719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𝑖𝑗</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377369" y="4053026"/>
                <a:ext cx="507190" cy="399084"/>
              </a:xfrm>
              <a:prstGeom prst="rect">
                <a:avLst/>
              </a:prstGeom>
              <a:blipFill>
                <a:blip r:embed="rId5"/>
                <a:stretch>
                  <a:fillRect l="-6024" r="-722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8932844" y="3369252"/>
                <a:ext cx="37266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8932844" y="3369252"/>
                <a:ext cx="372666" cy="381258"/>
              </a:xfrm>
              <a:prstGeom prst="rect">
                <a:avLst/>
              </a:prstGeom>
              <a:blipFill>
                <a:blip r:embed="rId6"/>
                <a:stretch>
                  <a:fillRect l="-8197" t="-1613" r="-9836"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7629523" y="3788341"/>
                <a:ext cx="34804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7629523" y="3788341"/>
                <a:ext cx="348044" cy="381258"/>
              </a:xfrm>
              <a:prstGeom prst="rect">
                <a:avLst/>
              </a:prstGeom>
              <a:blipFill>
                <a:blip r:embed="rId7"/>
                <a:stretch>
                  <a:fillRect l="-10526" r="-5263" b="-1587"/>
                </a:stretch>
              </a:blipFill>
            </p:spPr>
            <p:txBody>
              <a:bodyPr/>
              <a:lstStyle/>
              <a:p>
                <a:r>
                  <a:rPr lang="en-US">
                    <a:noFill/>
                  </a:rPr>
                  <a:t> </a:t>
                </a:r>
              </a:p>
            </p:txBody>
          </p:sp>
        </mc:Fallback>
      </mc:AlternateContent>
      <p:sp>
        <p:nvSpPr>
          <p:cNvPr id="60" name="文字方塊 59"/>
          <p:cNvSpPr txBox="1"/>
          <p:nvPr/>
        </p:nvSpPr>
        <p:spPr>
          <a:xfrm>
            <a:off x="2294203" y="5779496"/>
            <a:ext cx="3200400" cy="523220"/>
          </a:xfrm>
          <a:prstGeom prst="rect">
            <a:avLst/>
          </a:prstGeom>
          <a:noFill/>
        </p:spPr>
        <p:txBody>
          <a:bodyPr wrap="square" rtlCol="0">
            <a:spAutoFit/>
          </a:bodyPr>
          <a:lstStyle/>
          <a:p>
            <a:pPr algn="ctr"/>
            <a:r>
              <a:rPr lang="en-US" altLang="zh-TW" sz="2800" b="1" i="1" u="sng" dirty="0"/>
              <a:t>Original Space</a:t>
            </a:r>
            <a:endParaRPr lang="zh-TW" altLang="en-US" sz="2800" b="1" i="1" u="sng" dirty="0"/>
          </a:p>
        </p:txBody>
      </p:sp>
      <p:sp>
        <p:nvSpPr>
          <p:cNvPr id="61" name="文字方塊 60"/>
          <p:cNvSpPr txBox="1"/>
          <p:nvPr/>
        </p:nvSpPr>
        <p:spPr>
          <a:xfrm>
            <a:off x="6327520" y="5779497"/>
            <a:ext cx="4416679" cy="523220"/>
          </a:xfrm>
          <a:prstGeom prst="rect">
            <a:avLst/>
          </a:prstGeom>
          <a:noFill/>
        </p:spPr>
        <p:txBody>
          <a:bodyPr wrap="square" rtlCol="0">
            <a:spAutoFit/>
          </a:bodyPr>
          <a:lstStyle/>
          <a:p>
            <a:pPr algn="ctr"/>
            <a:r>
              <a:rPr lang="en-US" altLang="zh-TW" sz="2800" b="1" i="1" u="sng" dirty="0"/>
              <a:t>New (Low-dim) Space</a:t>
            </a:r>
            <a:endParaRPr lang="zh-TW" altLang="en-US" sz="2800" b="1" i="1" u="sng" dirty="0"/>
          </a:p>
        </p:txBody>
      </p:sp>
      <mc:AlternateContent xmlns:mc="http://schemas.openxmlformats.org/markup-compatibility/2006" xmlns:a14="http://schemas.microsoft.com/office/drawing/2010/main">
        <mc:Choice Requires="a14">
          <p:sp>
            <p:nvSpPr>
              <p:cNvPr id="62" name="文字方塊 61"/>
              <p:cNvSpPr txBox="1"/>
              <p:nvPr/>
            </p:nvSpPr>
            <p:spPr>
              <a:xfrm>
                <a:off x="5938299" y="1003093"/>
                <a:ext cx="3732264" cy="381258"/>
              </a:xfrm>
              <a:prstGeom prst="rect">
                <a:avLst/>
              </a:prstGeom>
              <a:noFill/>
            </p:spPr>
            <p:txBody>
              <a:bodyPr wrap="square" lIns="0" tIns="0" rIns="0" bIns="0" rtlCol="0">
                <a:spAutoFit/>
              </a:bodyPr>
              <a:lstStyle/>
              <a:p>
                <a:r>
                  <a:rPr lang="en-US" altLang="zh-TW" sz="2400" dirty="0"/>
                  <a:t>Find a set of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r>
                  <a:rPr lang="en-US" altLang="zh-TW" sz="2400" dirty="0"/>
                  <a:t> minimizing</a:t>
                </a:r>
                <a:endParaRPr lang="zh-TW" altLang="en-US" sz="24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5938299" y="1003093"/>
                <a:ext cx="3732264" cy="381258"/>
              </a:xfrm>
              <a:prstGeom prst="rect">
                <a:avLst/>
              </a:prstGeom>
              <a:blipFill>
                <a:blip r:embed="rId8"/>
                <a:stretch>
                  <a:fillRect l="-4902" t="-20968" r="-32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1836969" y="1813390"/>
                <a:ext cx="3732264" cy="399084"/>
              </a:xfrm>
              <a:prstGeom prst="rect">
                <a:avLst/>
              </a:prstGeom>
              <a:noFill/>
            </p:spPr>
            <p:txBody>
              <a:bodyPr wrap="square" lIns="0" tIns="0" rIns="0" bIns="0" rtlCol="0">
                <a:spAutoFit/>
              </a:bodyPr>
              <a:lstStyle/>
              <a:p>
                <a:pPr algn="ctr"/>
                <a:r>
                  <a:rPr lang="en-US" altLang="zh-TW" sz="2400" dirty="0">
                    <a:solidFill>
                      <a:srgbClr val="FF0000"/>
                    </a:solidFill>
                  </a:rPr>
                  <a:t>Keep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𝑤</m:t>
                        </m:r>
                      </m:e>
                      <m:sub>
                        <m:r>
                          <a:rPr lang="en-US" altLang="zh-TW" sz="2400" i="1">
                            <a:solidFill>
                              <a:srgbClr val="FF0000"/>
                            </a:solidFill>
                            <a:latin typeface="Cambria Math" panose="02040503050406030204" pitchFamily="18" charset="0"/>
                          </a:rPr>
                          <m:t>𝑖𝑗</m:t>
                        </m:r>
                      </m:sub>
                    </m:sSub>
                  </m:oMath>
                </a14:m>
                <a:r>
                  <a:rPr lang="zh-TW" altLang="en-US" sz="2400" dirty="0">
                    <a:solidFill>
                      <a:srgbClr val="FF0000"/>
                    </a:solidFill>
                  </a:rPr>
                  <a:t> </a:t>
                </a:r>
                <a:r>
                  <a:rPr lang="en-US" altLang="zh-TW" sz="2400" dirty="0">
                    <a:solidFill>
                      <a:srgbClr val="FF0000"/>
                    </a:solidFill>
                  </a:rPr>
                  <a:t>unchanged</a:t>
                </a:r>
                <a:endParaRPr lang="zh-TW" altLang="en-US" sz="2400" dirty="0">
                  <a:solidFill>
                    <a:srgbClr val="FF0000"/>
                  </a:solidFill>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1836969" y="1813390"/>
                <a:ext cx="3732264" cy="399084"/>
              </a:xfrm>
              <a:prstGeom prst="rect">
                <a:avLst/>
              </a:prstGeom>
              <a:blipFill>
                <a:blip r:embed="rId9"/>
                <a:stretch>
                  <a:fillRect t="-22727" b="-3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6950055" y="1496757"/>
                <a:ext cx="3345788" cy="1173655"/>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d>
                                <m:dPr>
                                  <m:begChr m:val="‖"/>
                                  <m:endChr m:val="‖"/>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𝑗</m:t>
                                      </m:r>
                                    </m:sub>
                                    <m:sup/>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𝑖𝑗</m:t>
                                          </m:r>
                                        </m:sub>
                                      </m:sSub>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𝑗</m:t>
                                          </m:r>
                                        </m:sup>
                                      </m:sSup>
                                    </m:e>
                                  </m:nary>
                                </m:e>
                              </m:d>
                            </m:e>
                            <m:sub>
                              <m:r>
                                <a:rPr lang="en-US" altLang="zh-TW" sz="2800" i="1">
                                  <a:latin typeface="Cambria Math" panose="02040503050406030204" pitchFamily="18" charset="0"/>
                                </a:rPr>
                                <m:t>2</m:t>
                              </m:r>
                            </m:sub>
                          </m:sSub>
                        </m:e>
                      </m:nary>
                    </m:oMath>
                  </m:oMathPara>
                </a14:m>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6950055" y="1496757"/>
                <a:ext cx="3345788" cy="117365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085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5" grpId="0" animBg="1"/>
      <p:bldP spid="46" grpId="0" animBg="1"/>
      <p:bldP spid="47" grpId="0" animBg="1"/>
      <p:bldP spid="56" grpId="0"/>
      <p:bldP spid="57" grpId="0"/>
      <p:bldP spid="58" grpId="0"/>
      <p:bldP spid="61" grpId="0"/>
      <p:bldP spid="62" grpId="0"/>
      <p:bldP spid="5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Locally Linear Embedding (LLE)</a:t>
            </a:r>
            <a:endParaRPr lang="zh-TW" altLang="en-US" dirty="0">
              <a:solidFill>
                <a:schemeClr val="tx1">
                  <a:lumMod val="50000"/>
                </a:schemeClr>
              </a:solidFill>
            </a:endParaRPr>
          </a:p>
        </p:txBody>
      </p:sp>
      <p:pic>
        <p:nvPicPr>
          <p:cNvPr id="4" name="圖片 3"/>
          <p:cNvPicPr>
            <a:picLocks noChangeAspect="1"/>
          </p:cNvPicPr>
          <p:nvPr/>
        </p:nvPicPr>
        <p:blipFill>
          <a:blip r:embed="rId2"/>
          <a:stretch>
            <a:fillRect/>
          </a:stretch>
        </p:blipFill>
        <p:spPr>
          <a:xfrm>
            <a:off x="2538412" y="1171575"/>
            <a:ext cx="7115175" cy="4695825"/>
          </a:xfrm>
          <a:prstGeom prst="rect">
            <a:avLst/>
          </a:prstGeom>
        </p:spPr>
      </p:pic>
      <p:sp>
        <p:nvSpPr>
          <p:cNvPr id="5" name="矩形 4"/>
          <p:cNvSpPr/>
          <p:nvPr/>
        </p:nvSpPr>
        <p:spPr>
          <a:xfrm>
            <a:off x="3733800" y="5867400"/>
            <a:ext cx="8712200" cy="646331"/>
          </a:xfrm>
          <a:prstGeom prst="rect">
            <a:avLst/>
          </a:prstGeom>
        </p:spPr>
        <p:txBody>
          <a:bodyPr wrap="square">
            <a:spAutoFit/>
          </a:bodyPr>
          <a:lstStyle/>
          <a:p>
            <a:r>
              <a:rPr lang="en-US" altLang="zh-TW" dirty="0"/>
              <a:t>Lawrence K. Saul, Sam T. </a:t>
            </a:r>
            <a:r>
              <a:rPr lang="en-US" altLang="zh-TW" dirty="0" err="1"/>
              <a:t>Roweis</a:t>
            </a:r>
            <a:r>
              <a:rPr lang="en-US" altLang="zh-TW" dirty="0"/>
              <a:t>, “Think Globally, Fit Locally: Unsupervised Learning of Low Dimensional Manifolds”, JMLR, 2013</a:t>
            </a:r>
            <a:endParaRPr lang="zh-TW" altLang="en-US" dirty="0"/>
          </a:p>
        </p:txBody>
      </p:sp>
    </p:spTree>
    <p:extLst>
      <p:ext uri="{BB962C8B-B14F-4D97-AF65-F5344CB8AC3E}">
        <p14:creationId xmlns:p14="http://schemas.microsoft.com/office/powerpoint/2010/main" val="34977304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Laplacian Eigenmaps</a:t>
            </a:r>
            <a:endParaRPr lang="zh-TW" altLang="en-US" dirty="0">
              <a:solidFill>
                <a:schemeClr val="tx1">
                  <a:lumMod val="50000"/>
                </a:schemeClr>
              </a:solidFill>
            </a:endParaRPr>
          </a:p>
        </p:txBody>
      </p:sp>
      <p:sp>
        <p:nvSpPr>
          <p:cNvPr id="3" name="內容版面配置區 2"/>
          <p:cNvSpPr>
            <a:spLocks noGrp="1"/>
          </p:cNvSpPr>
          <p:nvPr>
            <p:ph idx="1"/>
          </p:nvPr>
        </p:nvSpPr>
        <p:spPr/>
        <p:txBody>
          <a:bodyPr/>
          <a:lstStyle/>
          <a:p>
            <a:r>
              <a:rPr lang="en-US" altLang="zh-TW" dirty="0"/>
              <a:t>Graph-based approach</a:t>
            </a:r>
            <a:endParaRPr lang="zh-TW" altLang="en-US" dirty="0"/>
          </a:p>
        </p:txBody>
      </p:sp>
      <p:pic>
        <p:nvPicPr>
          <p:cNvPr id="2050" name="Picture 2" descr="流形與測地線"/>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419" y="2075372"/>
            <a:ext cx="9063162" cy="296103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657600" y="5487768"/>
            <a:ext cx="5181600" cy="461665"/>
          </a:xfrm>
          <a:prstGeom prst="rect">
            <a:avLst/>
          </a:prstGeom>
          <a:noFill/>
        </p:spPr>
        <p:txBody>
          <a:bodyPr wrap="square" rtlCol="0">
            <a:spAutoFit/>
          </a:bodyPr>
          <a:lstStyle/>
          <a:p>
            <a:r>
              <a:rPr lang="en-US" altLang="zh-TW" sz="2400" dirty="0"/>
              <a:t>Construct the data points as a </a:t>
            </a:r>
            <a:r>
              <a:rPr lang="en-US" altLang="zh-TW" sz="2400" b="1" i="1" u="sng" dirty="0"/>
              <a:t>graph</a:t>
            </a:r>
            <a:endParaRPr lang="zh-TW" altLang="en-US" sz="2400" b="1" i="1" u="sng" dirty="0"/>
          </a:p>
        </p:txBody>
      </p:sp>
      <p:sp>
        <p:nvSpPr>
          <p:cNvPr id="6" name="文字方塊 5"/>
          <p:cNvSpPr txBox="1"/>
          <p:nvPr/>
        </p:nvSpPr>
        <p:spPr>
          <a:xfrm>
            <a:off x="6126480" y="990599"/>
            <a:ext cx="5651241" cy="830997"/>
          </a:xfrm>
          <a:prstGeom prst="rect">
            <a:avLst/>
          </a:prstGeom>
          <a:noFill/>
        </p:spPr>
        <p:txBody>
          <a:bodyPr wrap="square" rtlCol="0">
            <a:spAutoFit/>
          </a:bodyPr>
          <a:lstStyle/>
          <a:p>
            <a:r>
              <a:rPr lang="en-US" altLang="zh-TW" sz="2400" dirty="0"/>
              <a:t>Distance defined by graph approximate the distance on manifold</a:t>
            </a:r>
            <a:endParaRPr lang="zh-TW" altLang="en-US" sz="2400" dirty="0"/>
          </a:p>
        </p:txBody>
      </p:sp>
    </p:spTree>
    <p:extLst>
      <p:ext uri="{BB962C8B-B14F-4D97-AF65-F5344CB8AC3E}">
        <p14:creationId xmlns:p14="http://schemas.microsoft.com/office/powerpoint/2010/main" val="373629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1884980" y="2514600"/>
            <a:ext cx="1847588" cy="1831423"/>
          </a:xfrm>
          <a:prstGeom prst="rect">
            <a:avLst/>
          </a:prstGeom>
        </p:spPr>
      </p:pic>
      <p:sp>
        <p:nvSpPr>
          <p:cNvPr id="2" name="標題 1"/>
          <p:cNvSpPr>
            <a:spLocks noGrp="1"/>
          </p:cNvSpPr>
          <p:nvPr>
            <p:ph type="title"/>
          </p:nvPr>
        </p:nvSpPr>
        <p:spPr/>
        <p:txBody>
          <a:bodyPr/>
          <a:lstStyle/>
          <a:p>
            <a:r>
              <a:rPr lang="en-US" altLang="zh-TW" dirty="0">
                <a:solidFill>
                  <a:schemeClr val="tx1">
                    <a:lumMod val="50000"/>
                  </a:schemeClr>
                </a:solidFill>
              </a:rPr>
              <a:t>Laplacian Eigenmaps</a:t>
            </a:r>
            <a:endParaRPr lang="zh-TW" altLang="en-US" dirty="0">
              <a:solidFill>
                <a:schemeClr val="tx1">
                  <a:lumMod val="50000"/>
                </a:schemeClr>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i="1" dirty="0"/>
                  <a:t>Review in semi-supervised learning</a:t>
                </a:r>
                <a:r>
                  <a:rPr lang="en-US" altLang="zh-TW" sz="2400" dirty="0"/>
                  <a:t>: If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a14:m>
                <a:r>
                  <a:rPr lang="en-US" altLang="zh-TW" sz="2400" dirty="0"/>
                  <a:t> 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a14:m>
                <a:r>
                  <a:rPr lang="en-US" altLang="zh-TW" sz="2400" dirty="0"/>
                  <a:t> are close in a high density region,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a14:m>
                <a:r>
                  <a:rPr lang="en-US" altLang="zh-TW" sz="2400" dirty="0"/>
                  <a:t> and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oMath>
                </a14:m>
                <a:r>
                  <a:rPr lang="en-US" altLang="zh-TW" sz="2400" dirty="0"/>
                  <a:t> are probably the same.</a:t>
                </a:r>
                <a:endParaRPr lang="zh-TW" altLang="en-US" sz="24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05" t="-1961" r="-10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4124407" y="2584768"/>
                <a:ext cx="231537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𝑟</m:t>
                              </m:r>
                            </m:sup>
                          </m:sSup>
                        </m:sub>
                        <m:sup/>
                        <m:e>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𝑟</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𝑟</m:t>
                                  </m:r>
                                </m:sup>
                              </m:sSup>
                            </m:e>
                          </m:d>
                        </m:e>
                      </m:nary>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124407" y="2584768"/>
                <a:ext cx="2315377" cy="896207"/>
              </a:xfrm>
              <a:prstGeom prst="rect">
                <a:avLst/>
              </a:prstGeom>
              <a:blipFill>
                <a:blip r:embed="rId4"/>
                <a:stretch>
                  <a:fillRect l="-24044" t="-147222" b="-20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6510058" y="2785558"/>
                <a:ext cx="642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𝜆</m:t>
                      </m:r>
                      <m:r>
                        <a:rPr lang="en-US" altLang="zh-TW" sz="2400" i="1">
                          <a:latin typeface="Cambria Math" panose="02040503050406030204" pitchFamily="18" charset="0"/>
                        </a:rPr>
                        <m:t>𝑆</m:t>
                      </m:r>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510058" y="2785558"/>
                <a:ext cx="642420" cy="369332"/>
              </a:xfrm>
              <a:prstGeom prst="rect">
                <a:avLst/>
              </a:prstGeom>
              <a:blipFill>
                <a:blip r:embed="rId5"/>
                <a:stretch>
                  <a:fillRect l="-7692" r="-7692" b="-10000"/>
                </a:stretch>
              </a:blipFill>
            </p:spPr>
            <p:txBody>
              <a:bodyPr/>
              <a:lstStyle/>
              <a:p>
                <a:r>
                  <a:rPr lang="zh-CN" altLang="en-US">
                    <a:noFill/>
                  </a:rPr>
                  <a:t> </a:t>
                </a:r>
              </a:p>
            </p:txBody>
          </p:sp>
        </mc:Fallback>
      </mc:AlternateContent>
      <p:sp>
        <p:nvSpPr>
          <p:cNvPr id="7" name="文字方塊 6"/>
          <p:cNvSpPr txBox="1"/>
          <p:nvPr/>
        </p:nvSpPr>
        <p:spPr>
          <a:xfrm>
            <a:off x="6548166" y="3253577"/>
            <a:ext cx="3132438"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As a regularization term</a:t>
            </a:r>
            <a:endParaRPr lang="zh-TW" altLang="en-US" sz="2400" dirty="0"/>
          </a:p>
        </p:txBody>
      </p:sp>
      <p:sp>
        <p:nvSpPr>
          <p:cNvPr id="9" name="矩形 8"/>
          <p:cNvSpPr/>
          <p:nvPr/>
        </p:nvSpPr>
        <p:spPr>
          <a:xfrm>
            <a:off x="6510058" y="2691900"/>
            <a:ext cx="626390" cy="522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文字方塊 9"/>
              <p:cNvSpPr txBox="1"/>
              <p:nvPr/>
            </p:nvSpPr>
            <p:spPr>
              <a:xfrm>
                <a:off x="7310510" y="4234525"/>
                <a:ext cx="10892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𝒚</m:t>
                          </m:r>
                        </m:e>
                        <m:sup>
                          <m:r>
                            <a:rPr lang="en-US" altLang="zh-TW" sz="2400" i="1">
                              <a:latin typeface="Cambria Math" panose="02040503050406030204" pitchFamily="18" charset="0"/>
                            </a:rPr>
                            <m:t>𝑇</m:t>
                          </m:r>
                        </m:sup>
                      </m:sSup>
                      <m:r>
                        <a:rPr lang="en-US" altLang="zh-TW" sz="2400" i="1">
                          <a:latin typeface="Cambria Math" panose="02040503050406030204" pitchFamily="18" charset="0"/>
                        </a:rPr>
                        <m:t>𝐿</m:t>
                      </m:r>
                      <m:r>
                        <a:rPr lang="en-US" altLang="zh-TW" sz="2400" b="1" i="1">
                          <a:latin typeface="Cambria Math" panose="02040503050406030204" pitchFamily="18" charset="0"/>
                        </a:rPr>
                        <m:t>𝒚</m:t>
                      </m:r>
                    </m:oMath>
                  </m:oMathPara>
                </a14:m>
                <a:endParaRPr lang="zh-TW" altLang="en-US" sz="2400" b="1"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7310510" y="4234525"/>
                <a:ext cx="1089273" cy="369332"/>
              </a:xfrm>
              <a:prstGeom prst="rect">
                <a:avLst/>
              </a:prstGeom>
              <a:blipFill>
                <a:blip r:embed="rId6"/>
                <a:stretch>
                  <a:fillRect l="-1149" r="-574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4073155" y="4002496"/>
                <a:ext cx="3298339" cy="953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𝑆</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Sub>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𝑗</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073155" y="4002496"/>
                <a:ext cx="3298339" cy="953466"/>
              </a:xfrm>
              <a:prstGeom prst="rect">
                <a:avLst/>
              </a:prstGeom>
              <a:blipFill>
                <a:blip r:embed="rId7"/>
                <a:stretch>
                  <a:fillRect l="-8429" t="-140789" b="-185526"/>
                </a:stretch>
              </a:blipFill>
            </p:spPr>
            <p:txBody>
              <a:bodyPr/>
              <a:lstStyle/>
              <a:p>
                <a:r>
                  <a:rPr lang="zh-CN" altLang="en-US">
                    <a:noFill/>
                  </a:rPr>
                  <a:t> </a:t>
                </a:r>
              </a:p>
            </p:txBody>
          </p:sp>
        </mc:Fallback>
      </mc:AlternateContent>
      <p:sp>
        <p:nvSpPr>
          <p:cNvPr id="12" name="文字方塊 11"/>
          <p:cNvSpPr txBox="1"/>
          <p:nvPr/>
        </p:nvSpPr>
        <p:spPr>
          <a:xfrm>
            <a:off x="7226614" y="4820856"/>
            <a:ext cx="3079875" cy="830997"/>
          </a:xfrm>
          <a:prstGeom prst="rect">
            <a:avLst/>
          </a:prstGeom>
          <a:noFill/>
        </p:spPr>
        <p:txBody>
          <a:bodyPr wrap="square" rtlCol="0">
            <a:spAutoFit/>
          </a:bodyPr>
          <a:lstStyle/>
          <a:p>
            <a:r>
              <a:rPr lang="en-US" altLang="zh-TW" sz="2400" dirty="0"/>
              <a:t>L: (R+U) x (R+U) matrix</a:t>
            </a:r>
            <a:endParaRPr lang="zh-TW" altLang="en-US" sz="2400" dirty="0"/>
          </a:p>
        </p:txBody>
      </p:sp>
      <p:sp>
        <p:nvSpPr>
          <p:cNvPr id="13" name="文字方塊 12"/>
          <p:cNvSpPr txBox="1"/>
          <p:nvPr/>
        </p:nvSpPr>
        <p:spPr>
          <a:xfrm>
            <a:off x="7676349" y="5375875"/>
            <a:ext cx="248387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Graph Laplacian</a:t>
            </a:r>
            <a:endParaRPr lang="zh-TW" altLang="en-US" sz="2400" dirty="0"/>
          </a:p>
        </p:txBody>
      </p:sp>
      <mc:AlternateContent xmlns:mc="http://schemas.openxmlformats.org/markup-compatibility/2006" xmlns:a14="http://schemas.microsoft.com/office/drawing/2010/main">
        <mc:Choice Requires="a14">
          <p:sp>
            <p:nvSpPr>
              <p:cNvPr id="14" name="文字方塊 13"/>
              <p:cNvSpPr txBox="1"/>
              <p:nvPr/>
            </p:nvSpPr>
            <p:spPr>
              <a:xfrm>
                <a:off x="7285109" y="5962785"/>
                <a:ext cx="154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r>
                        <a:rPr lang="en-US" altLang="zh-TW" sz="2400" i="1">
                          <a:latin typeface="Cambria Math" panose="02040503050406030204" pitchFamily="18" charset="0"/>
                        </a:rPr>
                        <m:t>=</m:t>
                      </m:r>
                      <m:r>
                        <a:rPr lang="en-US" altLang="zh-TW" sz="2400" i="1">
                          <a:latin typeface="Cambria Math" panose="02040503050406030204" pitchFamily="18" charset="0"/>
                        </a:rPr>
                        <m:t>𝐷</m:t>
                      </m:r>
                      <m:r>
                        <a:rPr lang="en-US" altLang="zh-TW" sz="2400" i="1">
                          <a:latin typeface="Cambria Math" panose="02040503050406030204" pitchFamily="18" charset="0"/>
                        </a:rPr>
                        <m:t>−</m:t>
                      </m:r>
                      <m:r>
                        <a:rPr lang="en-US" altLang="zh-TW" sz="2400" i="1">
                          <a:latin typeface="Cambria Math" panose="02040503050406030204" pitchFamily="18" charset="0"/>
                        </a:rPr>
                        <m:t>𝑊</m:t>
                      </m:r>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7285109" y="5962785"/>
                <a:ext cx="1547026" cy="369332"/>
              </a:xfrm>
              <a:prstGeom prst="rect">
                <a:avLst/>
              </a:prstGeom>
              <a:blipFill>
                <a:blip r:embed="rId8"/>
                <a:stretch>
                  <a:fillRect l="-3252" r="-2439" b="-6667"/>
                </a:stretch>
              </a:blipFill>
            </p:spPr>
            <p:txBody>
              <a:bodyPr/>
              <a:lstStyle/>
              <a:p>
                <a:r>
                  <a:rPr lang="zh-CN" altLang="en-US">
                    <a:noFill/>
                  </a:rPr>
                  <a:t> </a:t>
                </a:r>
              </a:p>
            </p:txBody>
          </p:sp>
        </mc:Fallback>
      </mc:AlternateContent>
      <p:pic>
        <p:nvPicPr>
          <p:cNvPr id="15" name="圖片 14"/>
          <p:cNvPicPr>
            <a:picLocks noChangeAspect="1"/>
          </p:cNvPicPr>
          <p:nvPr/>
        </p:nvPicPr>
        <p:blipFill>
          <a:blip r:embed="rId9"/>
          <a:stretch>
            <a:fillRect/>
          </a:stretch>
        </p:blipFill>
        <p:spPr>
          <a:xfrm>
            <a:off x="1884980" y="4402069"/>
            <a:ext cx="1847588" cy="1998411"/>
          </a:xfrm>
          <a:prstGeom prst="rect">
            <a:avLst/>
          </a:prstGeom>
        </p:spPr>
      </p:pic>
      <p:sp>
        <p:nvSpPr>
          <p:cNvPr id="17" name="文字方塊 16"/>
          <p:cNvSpPr txBox="1"/>
          <p:nvPr/>
        </p:nvSpPr>
        <p:spPr>
          <a:xfrm>
            <a:off x="4124406" y="5076029"/>
            <a:ext cx="2871854"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S evaluates how smooth your label is</a:t>
            </a:r>
            <a:endParaRPr lang="zh-TW" altLang="en-US" sz="2400" dirty="0"/>
          </a:p>
        </p:txBody>
      </p:sp>
      <p:grpSp>
        <p:nvGrpSpPr>
          <p:cNvPr id="22" name="群組 21"/>
          <p:cNvGrpSpPr/>
          <p:nvPr/>
        </p:nvGrpSpPr>
        <p:grpSpPr>
          <a:xfrm>
            <a:off x="7676349" y="1419218"/>
            <a:ext cx="3490601" cy="1487960"/>
            <a:chOff x="5782346" y="230190"/>
            <a:chExt cx="3490601" cy="1487960"/>
          </a:xfrm>
        </p:grpSpPr>
        <mc:AlternateContent xmlns:mc="http://schemas.openxmlformats.org/markup-compatibility/2006" xmlns:a14="http://schemas.microsoft.com/office/drawing/2010/main">
          <mc:Choice Requires="a14">
            <p:sp>
              <p:nvSpPr>
                <p:cNvPr id="18" name="文字方塊 17"/>
                <p:cNvSpPr txBox="1"/>
                <p:nvPr/>
              </p:nvSpPr>
              <p:spPr>
                <a:xfrm>
                  <a:off x="5782346" y="764733"/>
                  <a:ext cx="876073"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5782346" y="764733"/>
                  <a:ext cx="876073" cy="399084"/>
                </a:xfrm>
                <a:prstGeom prst="rect">
                  <a:avLst/>
                </a:prstGeom>
                <a:blipFill>
                  <a:blip r:embed="rId10"/>
                  <a:stretch>
                    <a:fillRect l="-4196" r="-2797" b="-24242"/>
                  </a:stretch>
                </a:blipFill>
              </p:spPr>
              <p:txBody>
                <a:bodyPr/>
                <a:lstStyle/>
                <a:p>
                  <a:r>
                    <a:rPr lang="en-US">
                      <a:noFill/>
                    </a:rPr>
                    <a:t> </a:t>
                  </a:r>
                </a:p>
              </p:txBody>
            </p:sp>
          </mc:Fallback>
        </mc:AlternateContent>
        <p:sp>
          <p:nvSpPr>
            <p:cNvPr id="4" name="左大括弧 3"/>
            <p:cNvSpPr/>
            <p:nvPr/>
          </p:nvSpPr>
          <p:spPr>
            <a:xfrm>
              <a:off x="6748377" y="309550"/>
              <a:ext cx="211975"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文字方塊 7"/>
            <p:cNvSpPr txBox="1"/>
            <p:nvPr/>
          </p:nvSpPr>
          <p:spPr>
            <a:xfrm>
              <a:off x="6918462" y="1254660"/>
              <a:ext cx="368362" cy="461665"/>
            </a:xfrm>
            <a:prstGeom prst="rect">
              <a:avLst/>
            </a:prstGeom>
            <a:noFill/>
          </p:spPr>
          <p:txBody>
            <a:bodyPr wrap="square" rtlCol="0">
              <a:spAutoFit/>
            </a:bodyPr>
            <a:lstStyle/>
            <a:p>
              <a:r>
                <a:rPr lang="en-US" altLang="zh-TW" sz="2400" dirty="0"/>
                <a:t>0   </a:t>
              </a:r>
              <a:endParaRPr lang="zh-TW" altLang="en-US" sz="2400" dirty="0"/>
            </a:p>
          </p:txBody>
        </p:sp>
        <p:sp>
          <p:nvSpPr>
            <p:cNvPr id="19" name="文字方塊 18"/>
            <p:cNvSpPr txBox="1"/>
            <p:nvPr/>
          </p:nvSpPr>
          <p:spPr>
            <a:xfrm>
              <a:off x="6909740" y="230190"/>
              <a:ext cx="1459748" cy="461665"/>
            </a:xfrm>
            <a:prstGeom prst="rect">
              <a:avLst/>
            </a:prstGeom>
            <a:noFill/>
          </p:spPr>
          <p:txBody>
            <a:bodyPr wrap="square" rtlCol="0">
              <a:spAutoFit/>
            </a:bodyPr>
            <a:lstStyle/>
            <a:p>
              <a:r>
                <a:rPr lang="en-US" altLang="zh-TW" sz="2400" dirty="0"/>
                <a:t>similarity   </a:t>
              </a:r>
              <a:endParaRPr lang="zh-TW" altLang="en-US" sz="2400" dirty="0"/>
            </a:p>
          </p:txBody>
        </p:sp>
        <p:sp>
          <p:nvSpPr>
            <p:cNvPr id="20" name="文字方塊 19"/>
            <p:cNvSpPr txBox="1"/>
            <p:nvPr/>
          </p:nvSpPr>
          <p:spPr>
            <a:xfrm>
              <a:off x="7371497" y="635944"/>
              <a:ext cx="1901450" cy="461665"/>
            </a:xfrm>
            <a:prstGeom prst="rect">
              <a:avLst/>
            </a:prstGeom>
            <a:noFill/>
          </p:spPr>
          <p:txBody>
            <a:bodyPr wrap="square" rtlCol="0">
              <a:spAutoFit/>
            </a:bodyPr>
            <a:lstStyle/>
            <a:p>
              <a:r>
                <a:rPr lang="en-US" altLang="zh-TW" sz="2400" dirty="0"/>
                <a:t>If connected</a:t>
              </a:r>
              <a:endParaRPr lang="zh-TW" altLang="en-US" sz="2400" dirty="0"/>
            </a:p>
          </p:txBody>
        </p:sp>
        <p:sp>
          <p:nvSpPr>
            <p:cNvPr id="21" name="文字方塊 20"/>
            <p:cNvSpPr txBox="1"/>
            <p:nvPr/>
          </p:nvSpPr>
          <p:spPr>
            <a:xfrm>
              <a:off x="7468244" y="1256485"/>
              <a:ext cx="1556603" cy="461665"/>
            </a:xfrm>
            <a:prstGeom prst="rect">
              <a:avLst/>
            </a:prstGeom>
            <a:noFill/>
          </p:spPr>
          <p:txBody>
            <a:bodyPr wrap="square" rtlCol="0">
              <a:spAutoFit/>
            </a:bodyPr>
            <a:lstStyle/>
            <a:p>
              <a:r>
                <a:rPr lang="en-US" altLang="zh-TW" sz="2400" dirty="0"/>
                <a:t>otherwise</a:t>
              </a:r>
              <a:endParaRPr lang="zh-TW" altLang="en-US" sz="2400" dirty="0"/>
            </a:p>
          </p:txBody>
        </p:sp>
      </p:grpSp>
    </p:spTree>
    <p:extLst>
      <p:ext uri="{BB962C8B-B14F-4D97-AF65-F5344CB8AC3E}">
        <p14:creationId xmlns:p14="http://schemas.microsoft.com/office/powerpoint/2010/main" val="355705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0" grpId="0"/>
      <p:bldP spid="11" grpId="0"/>
      <p:bldP spid="12" grpId="0"/>
      <p:bldP spid="13" grpId="0" animBg="1"/>
      <p:bldP spid="14" grpId="0"/>
      <p:bldP spid="1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Laplacian Eigenmaps</a:t>
            </a:r>
            <a:endParaRPr lang="zh-TW" altLang="en-US" dirty="0">
              <a:solidFill>
                <a:schemeClr val="tx1">
                  <a:lumMod val="50000"/>
                </a:schemeClr>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i="1" dirty="0"/>
                  <a:t>Dimension Reduction</a:t>
                </a:r>
                <a:r>
                  <a:rPr lang="en-US" altLang="zh-TW" sz="2400" dirty="0"/>
                  <a:t>: If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a14:m>
                <a:r>
                  <a:rPr lang="en-US" altLang="zh-TW" sz="2400" dirty="0"/>
                  <a:t> 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a14:m>
                <a:r>
                  <a:rPr lang="en-US" altLang="zh-TW" sz="2400" dirty="0"/>
                  <a:t> are close in a high density region,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a14:m>
                <a:r>
                  <a:rPr lang="en-US" altLang="zh-TW" sz="2400" dirty="0"/>
                  <a:t> 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a14:m>
                <a:r>
                  <a:rPr lang="en-US" altLang="zh-TW" sz="2400" dirty="0"/>
                  <a:t> are close to each other.</a:t>
                </a:r>
                <a:endParaRPr lang="zh-TW" altLang="en-US" sz="24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4376342" y="1702464"/>
                <a:ext cx="3131498"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𝑆</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Sub>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376342" y="1702464"/>
                <a:ext cx="3131498" cy="938014"/>
              </a:xfrm>
              <a:prstGeom prst="rect">
                <a:avLst/>
              </a:prstGeom>
              <a:blipFill>
                <a:blip r:embed="rId3"/>
                <a:stretch>
                  <a:fillRect/>
                </a:stretch>
              </a:blipFill>
            </p:spPr>
            <p:txBody>
              <a:bodyPr/>
              <a:lstStyle/>
              <a:p>
                <a:r>
                  <a:rPr lang="en-US">
                    <a:noFill/>
                  </a:rPr>
                  <a:t> </a:t>
                </a:r>
              </a:p>
            </p:txBody>
          </p:sp>
        </mc:Fallback>
      </mc:AlternateContent>
      <p:sp>
        <p:nvSpPr>
          <p:cNvPr id="6" name="文字方塊 5"/>
          <p:cNvSpPr txBox="1"/>
          <p:nvPr/>
        </p:nvSpPr>
        <p:spPr>
          <a:xfrm>
            <a:off x="2482287" y="4379037"/>
            <a:ext cx="5435724" cy="461665"/>
          </a:xfrm>
          <a:prstGeom prst="rect">
            <a:avLst/>
          </a:prstGeom>
          <a:noFill/>
        </p:spPr>
        <p:txBody>
          <a:bodyPr wrap="square" rtlCol="0">
            <a:spAutoFit/>
          </a:bodyPr>
          <a:lstStyle/>
          <a:p>
            <a:r>
              <a:rPr lang="en-US" altLang="zh-TW" sz="2400" i="1" dirty="0"/>
              <a:t>Spectral clustering</a:t>
            </a:r>
            <a:r>
              <a:rPr lang="en-US" altLang="zh-TW" sz="2400" dirty="0"/>
              <a:t>: clustering on z</a:t>
            </a:r>
            <a:endParaRPr lang="zh-TW" altLang="en-US" sz="2400" dirty="0"/>
          </a:p>
        </p:txBody>
      </p:sp>
      <p:sp>
        <p:nvSpPr>
          <p:cNvPr id="4" name="文字方塊 3"/>
          <p:cNvSpPr txBox="1"/>
          <p:nvPr/>
        </p:nvSpPr>
        <p:spPr>
          <a:xfrm>
            <a:off x="2286000" y="2646441"/>
            <a:ext cx="2472161" cy="461665"/>
          </a:xfrm>
          <a:prstGeom prst="rect">
            <a:avLst/>
          </a:prstGeom>
          <a:noFill/>
        </p:spPr>
        <p:txBody>
          <a:bodyPr wrap="square" rtlCol="0">
            <a:spAutoFit/>
          </a:bodyPr>
          <a:lstStyle/>
          <a:p>
            <a:pPr algn="ctr"/>
            <a:r>
              <a:rPr lang="en-US" altLang="zh-TW" sz="2400" dirty="0"/>
              <a:t>Any problem?</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5518651" y="2640479"/>
                <a:ext cx="3479800" cy="473591"/>
              </a:xfrm>
              <a:prstGeom prst="rect">
                <a:avLst/>
              </a:prstGeom>
              <a:noFill/>
            </p:spPr>
            <p:txBody>
              <a:bodyPr wrap="square" rtlCol="0">
                <a:spAutoFit/>
              </a:bodyPr>
              <a:lstStyle/>
              <a:p>
                <a:r>
                  <a:rPr lang="en-US" altLang="zh-TW" sz="2400" dirty="0"/>
                  <a:t>How about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r>
                      <a:rPr lang="en-US" altLang="zh-TW" sz="2400" b="1" i="1">
                        <a:latin typeface="Cambria Math" panose="02040503050406030204" pitchFamily="18" charset="0"/>
                      </a:rPr>
                      <m:t>𝟎</m:t>
                    </m:r>
                  </m:oMath>
                </a14:m>
                <a:r>
                  <a:rPr lang="en-US" altLang="zh-TW" sz="2400" dirty="0"/>
                  <a:t>? </a:t>
                </a:r>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518651" y="2640479"/>
                <a:ext cx="3479800" cy="473591"/>
              </a:xfrm>
              <a:prstGeom prst="rect">
                <a:avLst/>
              </a:prstGeom>
              <a:blipFill>
                <a:blip r:embed="rId4"/>
                <a:stretch>
                  <a:fillRect l="-2627" t="-6410" r="-3327" b="-29487"/>
                </a:stretch>
              </a:blipFill>
            </p:spPr>
            <p:txBody>
              <a:bodyPr/>
              <a:lstStyle/>
              <a:p>
                <a:r>
                  <a:rPr lang="en-US">
                    <a:noFill/>
                  </a:rPr>
                  <a:t> </a:t>
                </a:r>
              </a:p>
            </p:txBody>
          </p:sp>
        </mc:Fallback>
      </mc:AlternateContent>
      <p:sp>
        <p:nvSpPr>
          <p:cNvPr id="8" name="文字方塊 7"/>
          <p:cNvSpPr txBox="1"/>
          <p:nvPr/>
        </p:nvSpPr>
        <p:spPr>
          <a:xfrm>
            <a:off x="2448083" y="3242838"/>
            <a:ext cx="3786109" cy="830997"/>
          </a:xfrm>
          <a:prstGeom prst="rect">
            <a:avLst/>
          </a:prstGeom>
          <a:noFill/>
        </p:spPr>
        <p:txBody>
          <a:bodyPr wrap="square" rtlCol="0">
            <a:spAutoFit/>
          </a:bodyPr>
          <a:lstStyle/>
          <a:p>
            <a:r>
              <a:rPr lang="en-US" altLang="zh-TW" sz="2400" dirty="0"/>
              <a:t>Giving some constraints to z:</a:t>
            </a:r>
            <a:endParaRPr lang="zh-TW" altLang="en-US" sz="2400" dirty="0"/>
          </a:p>
        </p:txBody>
      </p:sp>
      <p:sp>
        <p:nvSpPr>
          <p:cNvPr id="9" name="文字方塊 8"/>
          <p:cNvSpPr txBox="1"/>
          <p:nvPr/>
        </p:nvSpPr>
        <p:spPr>
          <a:xfrm>
            <a:off x="2932191" y="3850232"/>
            <a:ext cx="3479800" cy="473591"/>
          </a:xfrm>
          <a:prstGeom prst="rect">
            <a:avLst/>
          </a:prstGeom>
          <a:noFill/>
        </p:spPr>
        <p:txBody>
          <a:bodyPr wrap="square" rtlCol="0">
            <a:spAutoFit/>
          </a:bodyPr>
          <a:lstStyle/>
          <a:p>
            <a:r>
              <a:rPr lang="en-US" altLang="zh-TW" sz="2400" dirty="0"/>
              <a:t>If the dim of z is M,</a:t>
            </a:r>
            <a:endParaRPr lang="zh-TW" altLang="en-US" sz="2400" dirty="0"/>
          </a:p>
        </p:txBody>
      </p:sp>
      <p:sp>
        <p:nvSpPr>
          <p:cNvPr id="10" name="文字方塊 9"/>
          <p:cNvSpPr txBox="1"/>
          <p:nvPr/>
        </p:nvSpPr>
        <p:spPr>
          <a:xfrm>
            <a:off x="5563602" y="3832236"/>
            <a:ext cx="3479800" cy="473591"/>
          </a:xfrm>
          <a:prstGeom prst="rect">
            <a:avLst/>
          </a:prstGeom>
          <a:noFill/>
        </p:spPr>
        <p:txBody>
          <a:bodyPr wrap="square" rtlCol="0">
            <a:spAutoFit/>
          </a:bodyPr>
          <a:lstStyle/>
          <a:p>
            <a:r>
              <a:rPr lang="en-US" altLang="zh-TW" sz="2400" dirty="0"/>
              <a:t>Span{z</a:t>
            </a:r>
            <a:r>
              <a:rPr lang="en-US" altLang="zh-TW" sz="2400" baseline="30000" dirty="0"/>
              <a:t>1</a:t>
            </a:r>
            <a:r>
              <a:rPr lang="en-US" altLang="zh-TW" sz="2400" dirty="0"/>
              <a:t>, z</a:t>
            </a:r>
            <a:r>
              <a:rPr lang="en-US" altLang="zh-TW" sz="2400" baseline="30000" dirty="0"/>
              <a:t>2</a:t>
            </a:r>
            <a:r>
              <a:rPr lang="en-US" altLang="zh-TW" sz="2400" dirty="0"/>
              <a:t>, … </a:t>
            </a:r>
            <a:r>
              <a:rPr lang="en-US" altLang="zh-TW" sz="2400" dirty="0" err="1"/>
              <a:t>z</a:t>
            </a:r>
            <a:r>
              <a:rPr lang="en-US" altLang="zh-TW" sz="2400" baseline="30000" dirty="0" err="1"/>
              <a:t>N</a:t>
            </a:r>
            <a:r>
              <a:rPr lang="en-US" altLang="zh-TW" sz="2400" dirty="0"/>
              <a:t>} = R</a:t>
            </a:r>
            <a:r>
              <a:rPr lang="en-US" altLang="zh-TW" sz="2400" baseline="30000" dirty="0"/>
              <a:t>M</a:t>
            </a:r>
            <a:endParaRPr lang="zh-TW" altLang="en-US" sz="2400" baseline="30000" dirty="0"/>
          </a:p>
        </p:txBody>
      </p:sp>
      <p:sp>
        <p:nvSpPr>
          <p:cNvPr id="11" name="矩形 10"/>
          <p:cNvSpPr/>
          <p:nvPr/>
        </p:nvSpPr>
        <p:spPr>
          <a:xfrm>
            <a:off x="2444187" y="5020270"/>
            <a:ext cx="7854286" cy="923330"/>
          </a:xfrm>
          <a:prstGeom prst="rect">
            <a:avLst/>
          </a:prstGeom>
        </p:spPr>
        <p:txBody>
          <a:bodyPr wrap="square">
            <a:spAutoFit/>
          </a:bodyPr>
          <a:lstStyle/>
          <a:p>
            <a:r>
              <a:rPr lang="en-US" altLang="zh-TW" dirty="0"/>
              <a:t>Belkin, M., </a:t>
            </a:r>
            <a:r>
              <a:rPr lang="en-US" altLang="zh-TW" dirty="0" err="1"/>
              <a:t>Niyogi</a:t>
            </a:r>
            <a:r>
              <a:rPr lang="en-US" altLang="zh-TW" dirty="0"/>
              <a:t>, P. Laplacian eigenmaps and spectral techniques for embedding and clustering. </a:t>
            </a:r>
            <a:r>
              <a:rPr lang="en-US" altLang="zh-TW" i="1" dirty="0"/>
              <a:t>Advances in neural information processing systems</a:t>
            </a:r>
            <a:r>
              <a:rPr lang="en-US" altLang="zh-TW" dirty="0"/>
              <a:t> . 2002</a:t>
            </a:r>
            <a:endParaRPr lang="zh-TW" altLang="en-US" dirty="0"/>
          </a:p>
        </p:txBody>
      </p:sp>
    </p:spTree>
    <p:extLst>
      <p:ext uri="{BB962C8B-B14F-4D97-AF65-F5344CB8AC3E}">
        <p14:creationId xmlns:p14="http://schemas.microsoft.com/office/powerpoint/2010/main" val="58827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7" grpId="0"/>
      <p:bldP spid="8" grpId="0"/>
      <p:bldP spid="9" grpId="0"/>
      <p:bldP spid="1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1447800" y="1670579"/>
            <a:ext cx="5053013" cy="3882494"/>
          </a:xfrm>
          <a:prstGeom prst="rect">
            <a:avLst/>
          </a:prstGeom>
        </p:spPr>
      </p:pic>
      <p:sp>
        <p:nvSpPr>
          <p:cNvPr id="2" name="標題 1"/>
          <p:cNvSpPr>
            <a:spLocks noGrp="1"/>
          </p:cNvSpPr>
          <p:nvPr>
            <p:ph type="title"/>
          </p:nvPr>
        </p:nvSpPr>
        <p:spPr/>
        <p:txBody>
          <a:bodyPr/>
          <a:lstStyle/>
          <a:p>
            <a:r>
              <a:rPr lang="en-US" altLang="zh-TW" dirty="0">
                <a:solidFill>
                  <a:schemeClr val="tx1">
                    <a:lumMod val="50000"/>
                  </a:schemeClr>
                </a:solidFill>
              </a:rPr>
              <a:t>T-distributed Stochastic Neighbor Embedding (t-SNE)</a:t>
            </a:r>
            <a:endParaRPr lang="zh-TW" altLang="en-US" dirty="0">
              <a:solidFill>
                <a:schemeClr val="tx1">
                  <a:lumMod val="50000"/>
                </a:schemeClr>
              </a:solidFill>
            </a:endParaRPr>
          </a:p>
        </p:txBody>
      </p:sp>
      <p:sp>
        <p:nvSpPr>
          <p:cNvPr id="3" name="內容版面配置區 2"/>
          <p:cNvSpPr>
            <a:spLocks noGrp="1"/>
          </p:cNvSpPr>
          <p:nvPr>
            <p:ph idx="1"/>
          </p:nvPr>
        </p:nvSpPr>
        <p:spPr>
          <a:xfrm>
            <a:off x="1805514" y="1066800"/>
            <a:ext cx="7886700" cy="4351338"/>
          </a:xfrm>
        </p:spPr>
        <p:txBody>
          <a:bodyPr>
            <a:normAutofit/>
          </a:bodyPr>
          <a:lstStyle/>
          <a:p>
            <a:r>
              <a:rPr lang="en-US" altLang="zh-TW" sz="2400" dirty="0"/>
              <a:t>Problem of the previous approaches</a:t>
            </a:r>
          </a:p>
          <a:p>
            <a:pPr lvl="1"/>
            <a:r>
              <a:rPr lang="en-US" altLang="zh-TW" dirty="0"/>
              <a:t>Similar data are close, but different data may collapse</a:t>
            </a:r>
            <a:endParaRPr lang="zh-TW" altLang="en-US" dirty="0"/>
          </a:p>
        </p:txBody>
      </p:sp>
      <p:pic>
        <p:nvPicPr>
          <p:cNvPr id="5" name="圖片 4"/>
          <p:cNvPicPr>
            <a:picLocks noChangeAspect="1"/>
          </p:cNvPicPr>
          <p:nvPr/>
        </p:nvPicPr>
        <p:blipFill>
          <a:blip r:embed="rId4"/>
          <a:stretch>
            <a:fillRect/>
          </a:stretch>
        </p:blipFill>
        <p:spPr>
          <a:xfrm>
            <a:off x="5910790" y="1892564"/>
            <a:ext cx="4410075" cy="3438525"/>
          </a:xfrm>
          <a:prstGeom prst="rect">
            <a:avLst/>
          </a:prstGeom>
        </p:spPr>
      </p:pic>
      <p:sp>
        <p:nvSpPr>
          <p:cNvPr id="7" name="文字方塊 6"/>
          <p:cNvSpPr txBox="1"/>
          <p:nvPr/>
        </p:nvSpPr>
        <p:spPr>
          <a:xfrm>
            <a:off x="2907505" y="5334941"/>
            <a:ext cx="2133600" cy="830997"/>
          </a:xfrm>
          <a:prstGeom prst="rect">
            <a:avLst/>
          </a:prstGeom>
          <a:noFill/>
        </p:spPr>
        <p:txBody>
          <a:bodyPr wrap="square" rtlCol="0">
            <a:spAutoFit/>
          </a:bodyPr>
          <a:lstStyle/>
          <a:p>
            <a:pPr algn="ctr"/>
            <a:r>
              <a:rPr lang="en-US" altLang="zh-TW" sz="2400" dirty="0"/>
              <a:t>LLE on MNIST</a:t>
            </a:r>
            <a:endParaRPr lang="zh-TW" altLang="en-US" sz="2400" dirty="0"/>
          </a:p>
        </p:txBody>
      </p:sp>
      <p:sp>
        <p:nvSpPr>
          <p:cNvPr id="9" name="文字方塊 8"/>
          <p:cNvSpPr txBox="1"/>
          <p:nvPr/>
        </p:nvSpPr>
        <p:spPr>
          <a:xfrm>
            <a:off x="6893718" y="5322240"/>
            <a:ext cx="2133600" cy="830997"/>
          </a:xfrm>
          <a:prstGeom prst="rect">
            <a:avLst/>
          </a:prstGeom>
          <a:noFill/>
        </p:spPr>
        <p:txBody>
          <a:bodyPr wrap="square" rtlCol="0">
            <a:spAutoFit/>
          </a:bodyPr>
          <a:lstStyle/>
          <a:p>
            <a:pPr algn="ctr"/>
            <a:r>
              <a:rPr lang="en-US" altLang="zh-TW" sz="2400" dirty="0"/>
              <a:t>LLE on COIL-20</a:t>
            </a:r>
            <a:endParaRPr lang="zh-TW" altLang="en-US" sz="2400" dirty="0"/>
          </a:p>
        </p:txBody>
      </p:sp>
    </p:spTree>
    <p:extLst>
      <p:ext uri="{BB962C8B-B14F-4D97-AF65-F5344CB8AC3E}">
        <p14:creationId xmlns:p14="http://schemas.microsoft.com/office/powerpoint/2010/main" val="6230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lumMod val="50000"/>
                  </a:schemeClr>
                </a:solidFill>
              </a:rPr>
              <a:t>t-SNE</a:t>
            </a:r>
            <a:endParaRPr lang="zh-TW" altLang="en-US" dirty="0">
              <a:solidFill>
                <a:schemeClr val="tx1">
                  <a:lumMod val="50000"/>
                </a:schemeClr>
              </a:solidFill>
            </a:endParaRPr>
          </a:p>
        </p:txBody>
      </p:sp>
      <p:grpSp>
        <p:nvGrpSpPr>
          <p:cNvPr id="8" name="群組 7"/>
          <p:cNvGrpSpPr/>
          <p:nvPr/>
        </p:nvGrpSpPr>
        <p:grpSpPr>
          <a:xfrm>
            <a:off x="3962400" y="1214734"/>
            <a:ext cx="3200400" cy="461666"/>
            <a:chOff x="3928533" y="797073"/>
            <a:chExt cx="3200400" cy="461666"/>
          </a:xfrm>
        </p:grpSpPr>
        <p:sp>
          <p:nvSpPr>
            <p:cNvPr id="4" name="文字方塊 3"/>
            <p:cNvSpPr txBox="1"/>
            <p:nvPr/>
          </p:nvSpPr>
          <p:spPr>
            <a:xfrm>
              <a:off x="3928533" y="797073"/>
              <a:ext cx="643467" cy="461665"/>
            </a:xfrm>
            <a:prstGeom prst="rect">
              <a:avLst/>
            </a:prstGeom>
            <a:noFill/>
          </p:spPr>
          <p:txBody>
            <a:bodyPr wrap="square" rtlCol="0">
              <a:spAutoFit/>
            </a:bodyPr>
            <a:lstStyle/>
            <a:p>
              <a:pPr algn="ctr"/>
              <a:r>
                <a:rPr lang="en-US" altLang="zh-TW" sz="2400" dirty="0"/>
                <a:t>x</a:t>
              </a:r>
              <a:endParaRPr lang="zh-TW" altLang="en-US" sz="2400" dirty="0"/>
            </a:p>
          </p:txBody>
        </p:sp>
        <p:sp>
          <p:nvSpPr>
            <p:cNvPr id="5" name="文字方塊 4"/>
            <p:cNvSpPr txBox="1"/>
            <p:nvPr/>
          </p:nvSpPr>
          <p:spPr>
            <a:xfrm>
              <a:off x="6485466" y="797074"/>
              <a:ext cx="643467" cy="461665"/>
            </a:xfrm>
            <a:prstGeom prst="rect">
              <a:avLst/>
            </a:prstGeom>
            <a:noFill/>
          </p:spPr>
          <p:txBody>
            <a:bodyPr wrap="square" rtlCol="0">
              <a:spAutoFit/>
            </a:bodyPr>
            <a:lstStyle/>
            <a:p>
              <a:pPr algn="ctr"/>
              <a:r>
                <a:rPr lang="en-US" altLang="zh-TW" sz="2400" dirty="0"/>
                <a:t>z</a:t>
              </a:r>
              <a:endParaRPr lang="zh-TW" altLang="en-US" sz="2400" dirty="0"/>
            </a:p>
          </p:txBody>
        </p:sp>
        <p:sp>
          <p:nvSpPr>
            <p:cNvPr id="7" name="箭號: 向右 6"/>
            <p:cNvSpPr/>
            <p:nvPr/>
          </p:nvSpPr>
          <p:spPr>
            <a:xfrm>
              <a:off x="4682066" y="912489"/>
              <a:ext cx="1693333" cy="2308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9" name="文字方塊 8"/>
              <p:cNvSpPr txBox="1"/>
              <p:nvPr/>
            </p:nvSpPr>
            <p:spPr>
              <a:xfrm>
                <a:off x="1972760" y="1762599"/>
                <a:ext cx="3986893" cy="878510"/>
              </a:xfrm>
              <a:prstGeom prst="rect">
                <a:avLst/>
              </a:prstGeom>
              <a:noFill/>
            </p:spPr>
            <p:txBody>
              <a:bodyPr wrap="square" rtlCol="0">
                <a:spAutoFit/>
              </a:bodyPr>
              <a:lstStyle/>
              <a:p>
                <a:r>
                  <a:rPr lang="en-US" altLang="zh-TW" sz="2400" dirty="0"/>
                  <a:t>Compute similarity between all pairs of x: </a:t>
                </a:r>
                <a14:m>
                  <m:oMath xmlns:m="http://schemas.openxmlformats.org/officeDocument/2006/math">
                    <m:r>
                      <a:rPr lang="en-US" altLang="zh-TW" sz="2400" i="1">
                        <a:latin typeface="Cambria Math" panose="02040503050406030204" pitchFamily="18" charset="0"/>
                      </a:rPr>
                      <m:t>𝑆</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972760" y="1762599"/>
                <a:ext cx="3986893" cy="878510"/>
              </a:xfrm>
              <a:prstGeom prst="rect">
                <a:avLst/>
              </a:prstGeom>
              <a:blipFill>
                <a:blip r:embed="rId3"/>
                <a:stretch>
                  <a:fillRect l="-2446" t="-4861" r="-30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046586" y="1762599"/>
                <a:ext cx="4683579" cy="878510"/>
              </a:xfrm>
              <a:prstGeom prst="rect">
                <a:avLst/>
              </a:prstGeom>
              <a:noFill/>
            </p:spPr>
            <p:txBody>
              <a:bodyPr wrap="square" rtlCol="0">
                <a:spAutoFit/>
              </a:bodyPr>
              <a:lstStyle/>
              <a:p>
                <a:r>
                  <a:rPr lang="en-US" altLang="zh-TW" sz="2400" dirty="0"/>
                  <a:t>Compute similarity between all pairs of z: </a:t>
                </a:r>
                <a14:m>
                  <m:oMath xmlns:m="http://schemas.openxmlformats.org/officeDocument/2006/math">
                    <m:r>
                      <a:rPr lang="en-US" altLang="zh-TW" sz="2400" i="1">
                        <a:latin typeface="Cambria Math" panose="02040503050406030204" pitchFamily="18" charset="0"/>
                      </a:rPr>
                      <m:t>𝑆</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046586" y="1762599"/>
                <a:ext cx="4683579" cy="878510"/>
              </a:xfrm>
              <a:prstGeom prst="rect">
                <a:avLst/>
              </a:prstGeom>
              <a:blipFill>
                <a:blip r:embed="rId4"/>
                <a:stretch>
                  <a:fillRect l="-2083" t="-486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199584" y="2720902"/>
                <a:ext cx="3450624" cy="849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𝑆</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num>
                        <m:den>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𝑖</m:t>
                              </m:r>
                            </m:sub>
                            <m:sup/>
                            <m:e>
                              <m:r>
                                <a:rPr lang="en-US" altLang="zh-TW" sz="2400" i="1">
                                  <a:latin typeface="Cambria Math" panose="02040503050406030204" pitchFamily="18" charset="0"/>
                                </a:rPr>
                                <m:t>𝑆</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𝑘</m:t>
                                      </m:r>
                                    </m:sup>
                                  </m:sSup>
                                </m:e>
                              </m:d>
                            </m:e>
                          </m:nary>
                        </m:den>
                      </m:f>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199584" y="2720902"/>
                <a:ext cx="3450624" cy="84984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6439437" y="2720902"/>
                <a:ext cx="3469283" cy="849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𝑆</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num>
                        <m:den>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𝑖</m:t>
                              </m:r>
                            </m:sub>
                            <m:sup/>
                            <m:e>
                              <m:r>
                                <a:rPr lang="en-US" altLang="zh-TW" sz="2400" i="1">
                                  <a:latin typeface="Cambria Math" panose="02040503050406030204" pitchFamily="18" charset="0"/>
                                </a:rPr>
                                <m:t>𝑆</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𝑘</m:t>
                                      </m:r>
                                    </m:sup>
                                  </m:sSup>
                                </m:e>
                              </m:d>
                            </m:e>
                          </m:nary>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439437" y="2720902"/>
                <a:ext cx="3469283" cy="849848"/>
              </a:xfrm>
              <a:prstGeom prst="rect">
                <a:avLst/>
              </a:prstGeom>
              <a:blipFill>
                <a:blip r:embed="rId6"/>
                <a:stretch>
                  <a:fillRect/>
                </a:stretch>
              </a:blipFill>
            </p:spPr>
            <p:txBody>
              <a:bodyPr/>
              <a:lstStyle/>
              <a:p>
                <a:r>
                  <a:rPr lang="en-US">
                    <a:noFill/>
                  </a:rPr>
                  <a:t> </a:t>
                </a:r>
              </a:p>
            </p:txBody>
          </p:sp>
        </mc:Fallback>
      </mc:AlternateContent>
      <p:sp>
        <p:nvSpPr>
          <p:cNvPr id="13" name="文字方塊 12"/>
          <p:cNvSpPr txBox="1"/>
          <p:nvPr/>
        </p:nvSpPr>
        <p:spPr>
          <a:xfrm>
            <a:off x="1972760" y="4009979"/>
            <a:ext cx="9152440" cy="461665"/>
          </a:xfrm>
          <a:prstGeom prst="rect">
            <a:avLst/>
          </a:prstGeom>
          <a:noFill/>
        </p:spPr>
        <p:txBody>
          <a:bodyPr wrap="square" rtlCol="0">
            <a:spAutoFit/>
          </a:bodyPr>
          <a:lstStyle/>
          <a:p>
            <a:r>
              <a:rPr lang="en-US" altLang="zh-TW" sz="2400" dirty="0"/>
              <a:t>Find a set of z making the two distributions as close as possible </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133600" y="4640975"/>
                <a:ext cx="4173001"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r>
                            <a:rPr lang="en-US" altLang="zh-TW" sz="2400" i="1">
                              <a:latin typeface="Cambria Math" panose="02040503050406030204" pitchFamily="18" charset="0"/>
                            </a:rPr>
                            <m:t>𝐾𝐿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nary>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133600" y="4640975"/>
                <a:ext cx="4173001" cy="8962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5664307" y="5410977"/>
                <a:ext cx="4138633" cy="989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𝑗</m:t>
                              </m:r>
                            </m:sub>
                            <m:sup/>
                            <m:e>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r>
                                <a:rPr lang="en-US" altLang="zh-TW" sz="2400" i="1">
                                  <a:latin typeface="Cambria Math" panose="02040503050406030204" pitchFamily="18" charset="0"/>
                                </a:rPr>
                                <m:t>𝑙𝑜𝑔</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num>
                                <m:den>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den>
                              </m:f>
                            </m:e>
                          </m:nary>
                        </m:e>
                      </m:nary>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5664307" y="5410977"/>
                <a:ext cx="4138633" cy="98982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085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P spid="1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stretch>
            <a:fillRect/>
          </a:stretch>
        </p:blipFill>
        <p:spPr>
          <a:xfrm>
            <a:off x="2228850" y="3036196"/>
            <a:ext cx="7810500" cy="2686050"/>
          </a:xfrm>
          <a:prstGeom prst="rect">
            <a:avLst/>
          </a:prstGeom>
        </p:spPr>
      </p:pic>
      <p:sp>
        <p:nvSpPr>
          <p:cNvPr id="2" name="標題 1"/>
          <p:cNvSpPr>
            <a:spLocks noGrp="1"/>
          </p:cNvSpPr>
          <p:nvPr>
            <p:ph type="title"/>
          </p:nvPr>
        </p:nvSpPr>
        <p:spPr/>
        <p:txBody>
          <a:bodyPr/>
          <a:lstStyle/>
          <a:p>
            <a:r>
              <a:rPr lang="en-US" altLang="zh-TW" dirty="0">
                <a:solidFill>
                  <a:schemeClr val="tx1">
                    <a:lumMod val="50000"/>
                  </a:schemeClr>
                </a:solidFill>
              </a:rPr>
              <a:t>t-SNE –Similarity Measure </a:t>
            </a:r>
            <a:endParaRPr lang="zh-TW" altLang="en-US" dirty="0">
              <a:solidFill>
                <a:schemeClr val="tx1">
                  <a:lumMod val="50000"/>
                </a:schemeClr>
              </a:solidFill>
            </a:endParaRPr>
          </a:p>
        </p:txBody>
      </p:sp>
      <p:sp>
        <p:nvSpPr>
          <p:cNvPr id="6" name="橢圓 5"/>
          <p:cNvSpPr/>
          <p:nvPr/>
        </p:nvSpPr>
        <p:spPr>
          <a:xfrm>
            <a:off x="6973004" y="4988976"/>
            <a:ext cx="113212" cy="11321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 name="橢圓 3"/>
          <p:cNvSpPr/>
          <p:nvPr/>
        </p:nvSpPr>
        <p:spPr>
          <a:xfrm>
            <a:off x="3794397" y="3930890"/>
            <a:ext cx="113212" cy="11321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橢圓 6"/>
          <p:cNvSpPr/>
          <p:nvPr/>
        </p:nvSpPr>
        <p:spPr>
          <a:xfrm>
            <a:off x="3557722" y="3930890"/>
            <a:ext cx="113212" cy="1132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10" name="直線接點 9"/>
          <p:cNvCxnSpPr>
            <a:stCxn id="7" idx="6"/>
          </p:cNvCxnSpPr>
          <p:nvPr/>
        </p:nvCxnSpPr>
        <p:spPr>
          <a:xfrm>
            <a:off x="3670935" y="3987496"/>
            <a:ext cx="1234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151120" y="5039053"/>
            <a:ext cx="18218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5"/>
              <p:cNvSpPr txBox="1"/>
              <p:nvPr/>
            </p:nvSpPr>
            <p:spPr>
              <a:xfrm>
                <a:off x="2266998" y="1537303"/>
                <a:ext cx="1237775"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𝑆</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266998" y="1537303"/>
                <a:ext cx="1237775" cy="4168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6082818" y="1465754"/>
                <a:ext cx="4154342"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𝑆</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082818" y="1465754"/>
                <a:ext cx="4154342" cy="5527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6082818" y="2465549"/>
                <a:ext cx="3956532" cy="464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𝑆</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r>
                        <a:rPr lang="en-US" altLang="zh-TW" sz="2400" i="1">
                          <a:latin typeface="Cambria Math" panose="02040503050406030204" pitchFamily="18" charset="0"/>
                        </a:rPr>
                        <m:t>=</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6082818" y="2465549"/>
                <a:ext cx="3956532" cy="464935"/>
              </a:xfrm>
              <a:prstGeom prst="rect">
                <a:avLst/>
              </a:prstGeom>
              <a:blipFill>
                <a:blip r:embed="rId5"/>
                <a:stretch>
                  <a:fillRect/>
                </a:stretch>
              </a:blipFill>
            </p:spPr>
            <p:txBody>
              <a:bodyPr/>
              <a:lstStyle/>
              <a:p>
                <a:r>
                  <a:rPr lang="en-US">
                    <a:noFill/>
                  </a:rPr>
                  <a:t> </a:t>
                </a:r>
              </a:p>
            </p:txBody>
          </p:sp>
        </mc:Fallback>
      </mc:AlternateContent>
      <p:sp>
        <p:nvSpPr>
          <p:cNvPr id="20" name="文字方塊 19"/>
          <p:cNvSpPr txBox="1"/>
          <p:nvPr/>
        </p:nvSpPr>
        <p:spPr>
          <a:xfrm>
            <a:off x="5577993" y="1099985"/>
            <a:ext cx="1009650" cy="461665"/>
          </a:xfrm>
          <a:prstGeom prst="rect">
            <a:avLst/>
          </a:prstGeom>
          <a:noFill/>
        </p:spPr>
        <p:txBody>
          <a:bodyPr wrap="square" rtlCol="0">
            <a:spAutoFit/>
          </a:bodyPr>
          <a:lstStyle/>
          <a:p>
            <a:r>
              <a:rPr lang="en-US" altLang="zh-TW" sz="2400" dirty="0"/>
              <a:t>SNE:</a:t>
            </a:r>
            <a:endParaRPr lang="zh-TW" altLang="en-US" sz="2400" dirty="0"/>
          </a:p>
        </p:txBody>
      </p:sp>
      <p:sp>
        <p:nvSpPr>
          <p:cNvPr id="21" name="文字方塊 20"/>
          <p:cNvSpPr txBox="1"/>
          <p:nvPr/>
        </p:nvSpPr>
        <p:spPr>
          <a:xfrm>
            <a:off x="5577992" y="2066577"/>
            <a:ext cx="1751233" cy="461665"/>
          </a:xfrm>
          <a:prstGeom prst="rect">
            <a:avLst/>
          </a:prstGeom>
          <a:noFill/>
        </p:spPr>
        <p:txBody>
          <a:bodyPr wrap="square" rtlCol="0">
            <a:spAutoFit/>
          </a:bodyPr>
          <a:lstStyle/>
          <a:p>
            <a:r>
              <a:rPr lang="en-US" altLang="zh-TW" sz="2400" dirty="0"/>
              <a:t>t-SNE:</a:t>
            </a:r>
            <a:endParaRPr lang="zh-TW" altLang="en-US" sz="2400" dirty="0"/>
          </a:p>
        </p:txBody>
      </p:sp>
      <p:sp>
        <p:nvSpPr>
          <p:cNvPr id="8" name="橢圓 7"/>
          <p:cNvSpPr/>
          <p:nvPr/>
        </p:nvSpPr>
        <p:spPr>
          <a:xfrm>
            <a:off x="5094514" y="4982447"/>
            <a:ext cx="113212" cy="1132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矩形 23"/>
              <p:cNvSpPr/>
              <p:nvPr/>
            </p:nvSpPr>
            <p:spPr>
              <a:xfrm>
                <a:off x="7086216" y="5614932"/>
                <a:ext cx="3336554" cy="557268"/>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oMath>
                </a14:m>
                <a:r>
                  <a:rPr lang="en-US" altLang="zh-TW" sz="2400" dirty="0"/>
                  <a:t> ,  </a:t>
                </a:r>
                <a14:m>
                  <m:oMath xmlns:m="http://schemas.openxmlformats.org/officeDocument/2006/math">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oMath>
                </a14:m>
                <a:endParaRPr lang="zh-TW"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7086216" y="5614932"/>
                <a:ext cx="3336554" cy="557268"/>
              </a:xfrm>
              <a:prstGeom prst="rect">
                <a:avLst/>
              </a:prstGeom>
              <a:blipFill>
                <a:blip r:embed="rId6"/>
                <a:stretch>
                  <a:fillRect t="-4348"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2266998" y="2084625"/>
                <a:ext cx="2884123"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e>
                      </m:d>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266998" y="2084625"/>
                <a:ext cx="2884123" cy="5527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9061" y="4552058"/>
                <a:ext cx="2569421" cy="552715"/>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e>
                      </m:d>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699061" y="4552058"/>
                <a:ext cx="2569421" cy="5527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4999807" y="3964720"/>
                <a:ext cx="2329419" cy="464935"/>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𝑗</m:t>
                                      </m:r>
                                    </m:sup>
                                  </m:sSup>
                                </m:e>
                              </m:d>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999807" y="3964720"/>
                <a:ext cx="2329419" cy="4649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9150733" y="932047"/>
                <a:ext cx="2431667" cy="369332"/>
              </a:xfrm>
              <a:prstGeom prst="rect">
                <a:avLst/>
              </a:prstGeom>
              <a:noFill/>
            </p:spPr>
            <p:txBody>
              <a:bodyPr wrap="square" rtlCol="0">
                <a:spAutoFit/>
              </a:bodyPr>
              <a:lstStyle/>
              <a:p>
                <a:r>
                  <a:rPr lang="en-US" altLang="zh-TW" dirty="0"/>
                  <a:t>Ignore </a:t>
                </a:r>
                <a14:m>
                  <m:oMath xmlns:m="http://schemas.openxmlformats.org/officeDocument/2006/math">
                    <m:r>
                      <a:rPr lang="zh-TW" altLang="en-US" i="1" smtClean="0">
                        <a:latin typeface="Cambria Math" panose="02040503050406030204" pitchFamily="18" charset="0"/>
                      </a:rPr>
                      <m:t>𝜎</m:t>
                    </m:r>
                  </m:oMath>
                </a14:m>
                <a:r>
                  <a:rPr lang="zh-TW" altLang="en-US" dirty="0"/>
                  <a:t> </a:t>
                </a:r>
                <a:r>
                  <a:rPr lang="en-US" altLang="zh-TW" dirty="0"/>
                  <a:t>for simplicity </a:t>
                </a:r>
                <a:endParaRPr lang="zh-TW" altLang="en-US"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9150733" y="932047"/>
                <a:ext cx="2431667" cy="369332"/>
              </a:xfrm>
              <a:prstGeom prst="rect">
                <a:avLst/>
              </a:prstGeom>
              <a:blipFill>
                <a:blip r:embed="rId10"/>
                <a:stretch>
                  <a:fillRect l="-2073" t="-6667" r="-1036"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13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16" grpId="0"/>
      <p:bldP spid="18" grpId="0"/>
      <p:bldP spid="19" grpId="0"/>
      <p:bldP spid="20" grpId="0"/>
      <p:bldP spid="21" grpId="0"/>
      <p:bldP spid="8" grpId="0" animBg="1"/>
      <p:bldP spid="24" grpId="0"/>
      <p:bldP spid="25" grpId="0"/>
      <p:bldP spid="26" grpId="0" animBg="1"/>
      <p:bldP spid="2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6326978" y="1447800"/>
            <a:ext cx="3855185" cy="3623673"/>
          </a:xfrm>
          <a:prstGeom prst="rect">
            <a:avLst/>
          </a:prstGeom>
        </p:spPr>
      </p:pic>
      <p:sp>
        <p:nvSpPr>
          <p:cNvPr id="2" name="標題 1"/>
          <p:cNvSpPr>
            <a:spLocks noGrp="1"/>
          </p:cNvSpPr>
          <p:nvPr>
            <p:ph type="title"/>
          </p:nvPr>
        </p:nvSpPr>
        <p:spPr/>
        <p:txBody>
          <a:bodyPr/>
          <a:lstStyle/>
          <a:p>
            <a:r>
              <a:rPr lang="en-US" altLang="zh-TW" dirty="0">
                <a:solidFill>
                  <a:schemeClr val="tx1">
                    <a:lumMod val="50000"/>
                  </a:schemeClr>
                </a:solidFill>
              </a:rPr>
              <a:t>t-SNE</a:t>
            </a:r>
            <a:endParaRPr lang="zh-TW" altLang="en-US" dirty="0">
              <a:solidFill>
                <a:schemeClr val="tx1">
                  <a:lumMod val="50000"/>
                </a:schemeClr>
              </a:solidFill>
            </a:endParaRPr>
          </a:p>
        </p:txBody>
      </p:sp>
      <p:sp>
        <p:nvSpPr>
          <p:cNvPr id="3" name="內容版面配置區 2"/>
          <p:cNvSpPr>
            <a:spLocks noGrp="1"/>
          </p:cNvSpPr>
          <p:nvPr>
            <p:ph idx="1"/>
          </p:nvPr>
        </p:nvSpPr>
        <p:spPr>
          <a:xfrm>
            <a:off x="2057400" y="1011416"/>
            <a:ext cx="7886700" cy="4351338"/>
          </a:xfrm>
        </p:spPr>
        <p:txBody>
          <a:bodyPr>
            <a:normAutofit/>
          </a:bodyPr>
          <a:lstStyle/>
          <a:p>
            <a:r>
              <a:rPr lang="en-US" altLang="zh-TW" sz="2400" dirty="0"/>
              <a:t>Good at visualization</a:t>
            </a:r>
            <a:endParaRPr lang="zh-TW" altLang="en-US" dirty="0"/>
          </a:p>
        </p:txBody>
      </p:sp>
      <p:sp>
        <p:nvSpPr>
          <p:cNvPr id="7" name="文字方塊 6"/>
          <p:cNvSpPr txBox="1"/>
          <p:nvPr/>
        </p:nvSpPr>
        <p:spPr>
          <a:xfrm>
            <a:off x="2946401" y="5166079"/>
            <a:ext cx="2441841" cy="830997"/>
          </a:xfrm>
          <a:prstGeom prst="rect">
            <a:avLst/>
          </a:prstGeom>
          <a:noFill/>
        </p:spPr>
        <p:txBody>
          <a:bodyPr wrap="square" rtlCol="0">
            <a:spAutoFit/>
          </a:bodyPr>
          <a:lstStyle/>
          <a:p>
            <a:pPr algn="ctr"/>
            <a:r>
              <a:rPr lang="en-US" altLang="zh-TW" sz="2400" dirty="0"/>
              <a:t>t-SNE on MNIST</a:t>
            </a:r>
            <a:endParaRPr lang="zh-TW" altLang="en-US" sz="2400" dirty="0"/>
          </a:p>
        </p:txBody>
      </p:sp>
      <p:sp>
        <p:nvSpPr>
          <p:cNvPr id="9" name="文字方塊 8"/>
          <p:cNvSpPr txBox="1"/>
          <p:nvPr/>
        </p:nvSpPr>
        <p:spPr>
          <a:xfrm>
            <a:off x="7086207" y="5206409"/>
            <a:ext cx="2597413" cy="830997"/>
          </a:xfrm>
          <a:prstGeom prst="rect">
            <a:avLst/>
          </a:prstGeom>
          <a:noFill/>
        </p:spPr>
        <p:txBody>
          <a:bodyPr wrap="square" rtlCol="0">
            <a:spAutoFit/>
          </a:bodyPr>
          <a:lstStyle/>
          <a:p>
            <a:pPr algn="ctr"/>
            <a:r>
              <a:rPr lang="en-US" altLang="zh-TW" sz="2400" dirty="0"/>
              <a:t>t-SNE on COIL-20</a:t>
            </a:r>
            <a:endParaRPr lang="zh-TW" altLang="en-US" sz="2400" dirty="0"/>
          </a:p>
        </p:txBody>
      </p:sp>
      <p:pic>
        <p:nvPicPr>
          <p:cNvPr id="4" name="圖片 3"/>
          <p:cNvPicPr>
            <a:picLocks noChangeAspect="1"/>
          </p:cNvPicPr>
          <p:nvPr/>
        </p:nvPicPr>
        <p:blipFill>
          <a:blip r:embed="rId4"/>
          <a:stretch>
            <a:fillRect/>
          </a:stretch>
        </p:blipFill>
        <p:spPr>
          <a:xfrm>
            <a:off x="1864851" y="1482668"/>
            <a:ext cx="4604939" cy="3548475"/>
          </a:xfrm>
          <a:prstGeom prst="rect">
            <a:avLst/>
          </a:prstGeom>
        </p:spPr>
      </p:pic>
    </p:spTree>
    <p:extLst>
      <p:ext uri="{BB962C8B-B14F-4D97-AF65-F5344CB8AC3E}">
        <p14:creationId xmlns:p14="http://schemas.microsoft.com/office/powerpoint/2010/main" val="205994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466" name="Rectangle 2"/>
          <p:cNvSpPr>
            <a:spLocks noGrp="1" noChangeArrowheads="1"/>
          </p:cNvSpPr>
          <p:nvPr>
            <p:ph type="title"/>
          </p:nvPr>
        </p:nvSpPr>
        <p:spPr/>
        <p:txBody>
          <a:bodyPr/>
          <a:lstStyle/>
          <a:p>
            <a:r>
              <a:rPr lang="en-US" altLang="en-US"/>
              <a:t>Principal Component Analysis (PCA)</a:t>
            </a:r>
          </a:p>
        </p:txBody>
      </p:sp>
      <p:sp>
        <p:nvSpPr>
          <p:cNvPr id="236646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Example</a:t>
            </a:r>
          </a:p>
        </p:txBody>
      </p:sp>
      <p:pic>
        <p:nvPicPr>
          <p:cNvPr id="236646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0" y="1460500"/>
            <a:ext cx="4724400" cy="47117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9165501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73274" y="762000"/>
            <a:ext cx="8229600" cy="1143000"/>
          </a:xfrm>
        </p:spPr>
        <p:txBody>
          <a:bodyPr/>
          <a:lstStyle/>
          <a:p>
            <a:r>
              <a:rPr lang="en-CA" altLang="en-US" sz="2400" dirty="0">
                <a:solidFill>
                  <a:schemeClr val="tx1">
                    <a:lumMod val="50000"/>
                  </a:schemeClr>
                </a:solidFill>
              </a:rPr>
              <a:t>Two other state-of-the-art dimensionality reduction methods on the 6000 MNIST digits</a:t>
            </a:r>
          </a:p>
        </p:txBody>
      </p:sp>
      <p:pic>
        <p:nvPicPr>
          <p:cNvPr id="43011" name="Content Placeholder 3" descr="mnist_isomap.eps"/>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905000"/>
            <a:ext cx="4976813" cy="3760787"/>
          </a:xfrm>
        </p:spPr>
      </p:pic>
      <p:pic>
        <p:nvPicPr>
          <p:cNvPr id="43012" name="Picture 4" descr="mnist_lle.eps"/>
          <p:cNvPicPr>
            <a:picLocks noChangeAspect="1"/>
          </p:cNvPicPr>
          <p:nvPr/>
        </p:nvPicPr>
        <p:blipFill>
          <a:blip r:embed="rId4">
            <a:extLst>
              <a:ext uri="{28A0092B-C50C-407E-A947-70E740481C1C}">
                <a14:useLocalDpi xmlns:a14="http://schemas.microsoft.com/office/drawing/2010/main" val="0"/>
              </a:ext>
            </a:extLst>
          </a:blip>
          <a:srcRect l="11823" t="15518" r="6116" b="7567"/>
          <a:stretch>
            <a:fillRect/>
          </a:stretch>
        </p:blipFill>
        <p:spPr bwMode="auto">
          <a:xfrm rot="16200000">
            <a:off x="5829299" y="1831975"/>
            <a:ext cx="4308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5"/>
          <p:cNvSpPr txBox="1">
            <a:spLocks noChangeArrowheads="1"/>
          </p:cNvSpPr>
          <p:nvPr/>
        </p:nvSpPr>
        <p:spPr bwMode="auto">
          <a:xfrm>
            <a:off x="2701923" y="5691186"/>
            <a:ext cx="2373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CA" altLang="en-US"/>
              <a:t>Isomap </a:t>
            </a:r>
          </a:p>
        </p:txBody>
      </p:sp>
      <p:sp>
        <p:nvSpPr>
          <p:cNvPr id="43014" name="TextBox 6"/>
          <p:cNvSpPr txBox="1">
            <a:spLocks noChangeArrowheads="1"/>
          </p:cNvSpPr>
          <p:nvPr/>
        </p:nvSpPr>
        <p:spPr bwMode="auto">
          <a:xfrm>
            <a:off x="5732461" y="5691186"/>
            <a:ext cx="4327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CA" altLang="en-US"/>
              <a:t>Locally Linear Embedding</a:t>
            </a:r>
          </a:p>
        </p:txBody>
      </p:sp>
    </p:spTree>
    <p:extLst>
      <p:ext uri="{BB962C8B-B14F-4D97-AF65-F5344CB8AC3E}">
        <p14:creationId xmlns:p14="http://schemas.microsoft.com/office/powerpoint/2010/main" val="13007202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CA" altLang="en-US" dirty="0">
                <a:solidFill>
                  <a:schemeClr val="tx1">
                    <a:lumMod val="50000"/>
                  </a:schemeClr>
                </a:solidFill>
              </a:rPr>
              <a:t>t-SNE on the 6000 MNIST digits</a:t>
            </a:r>
          </a:p>
        </p:txBody>
      </p:sp>
      <p:pic>
        <p:nvPicPr>
          <p:cNvPr id="44035" name="Content Placeholder 3" descr="mnist_tsne.eps"/>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940050" y="1371600"/>
            <a:ext cx="6311900" cy="4770152"/>
          </a:xfrm>
        </p:spPr>
      </p:pic>
    </p:spTree>
    <p:extLst>
      <p:ext uri="{BB962C8B-B14F-4D97-AF65-F5344CB8AC3E}">
        <p14:creationId xmlns:p14="http://schemas.microsoft.com/office/powerpoint/2010/main" val="35770186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CA" altLang="en-US" dirty="0">
                <a:solidFill>
                  <a:schemeClr val="tx1">
                    <a:lumMod val="50000"/>
                  </a:schemeClr>
                </a:solidFill>
              </a:rPr>
              <a:t>The COIL20 dataset</a:t>
            </a:r>
          </a:p>
        </p:txBody>
      </p:sp>
      <p:pic>
        <p:nvPicPr>
          <p:cNvPr id="45059" name="Content Placeholder 3" descr="20object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043113" y="1692275"/>
            <a:ext cx="5143500" cy="4110038"/>
          </a:xfrm>
        </p:spPr>
      </p:pic>
      <p:sp>
        <p:nvSpPr>
          <p:cNvPr id="45060" name="TextBox 4"/>
          <p:cNvSpPr txBox="1">
            <a:spLocks noChangeArrowheads="1"/>
          </p:cNvSpPr>
          <p:nvPr/>
        </p:nvSpPr>
        <p:spPr bwMode="auto">
          <a:xfrm>
            <a:off x="7775576" y="1970089"/>
            <a:ext cx="2968624"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CA" altLang="en-US" dirty="0"/>
              <a:t>Each object is rotated about a vertical axis to produce a closed one-dimensional manifold of images.</a:t>
            </a:r>
          </a:p>
        </p:txBody>
      </p:sp>
    </p:spTree>
    <p:extLst>
      <p:ext uri="{BB962C8B-B14F-4D97-AF65-F5344CB8AC3E}">
        <p14:creationId xmlns:p14="http://schemas.microsoft.com/office/powerpoint/2010/main" val="27599284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CA" altLang="en-US" dirty="0" err="1">
                <a:solidFill>
                  <a:schemeClr val="tx1">
                    <a:lumMod val="50000"/>
                  </a:schemeClr>
                </a:solidFill>
              </a:rPr>
              <a:t>Isomap</a:t>
            </a:r>
            <a:r>
              <a:rPr lang="en-CA" altLang="en-US" dirty="0">
                <a:solidFill>
                  <a:schemeClr val="tx1">
                    <a:lumMod val="50000"/>
                  </a:schemeClr>
                </a:solidFill>
              </a:rPr>
              <a:t> &amp; LLE for COIL20 dataset</a:t>
            </a:r>
          </a:p>
        </p:txBody>
      </p:sp>
      <p:pic>
        <p:nvPicPr>
          <p:cNvPr id="46083" name="Content Placeholder 3" descr="coil_isomap.eps"/>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066800" y="1752600"/>
            <a:ext cx="4491038" cy="3394075"/>
          </a:xfrm>
        </p:spPr>
      </p:pic>
      <p:pic>
        <p:nvPicPr>
          <p:cNvPr id="46084" name="Content Placeholder 3" descr="coil_ll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29238" y="1107842"/>
            <a:ext cx="5878512"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4"/>
          <p:cNvSpPr txBox="1">
            <a:spLocks noChangeArrowheads="1"/>
          </p:cNvSpPr>
          <p:nvPr/>
        </p:nvSpPr>
        <p:spPr bwMode="auto">
          <a:xfrm>
            <a:off x="2622551" y="5410201"/>
            <a:ext cx="240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CA" altLang="en-US"/>
              <a:t>Isomap</a:t>
            </a:r>
          </a:p>
        </p:txBody>
      </p:sp>
      <p:sp>
        <p:nvSpPr>
          <p:cNvPr id="46086" name="TextBox 5"/>
          <p:cNvSpPr txBox="1">
            <a:spLocks noChangeArrowheads="1"/>
          </p:cNvSpPr>
          <p:nvPr/>
        </p:nvSpPr>
        <p:spPr bwMode="auto">
          <a:xfrm>
            <a:off x="6858000" y="5410200"/>
            <a:ext cx="28114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CA" altLang="en-US"/>
              <a:t>Locally Linear Embedding</a:t>
            </a:r>
          </a:p>
        </p:txBody>
      </p:sp>
    </p:spTree>
    <p:extLst>
      <p:ext uri="{BB962C8B-B14F-4D97-AF65-F5344CB8AC3E}">
        <p14:creationId xmlns:p14="http://schemas.microsoft.com/office/powerpoint/2010/main" val="1260203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CA" altLang="en-US" dirty="0">
                <a:solidFill>
                  <a:schemeClr val="tx1">
                    <a:lumMod val="50000"/>
                  </a:schemeClr>
                </a:solidFill>
              </a:rPr>
              <a:t>t-SNE for COIL20 dataset</a:t>
            </a:r>
          </a:p>
        </p:txBody>
      </p:sp>
      <p:pic>
        <p:nvPicPr>
          <p:cNvPr id="47107" name="Content Placeholder 3" descr="coil_tsne.jpg"/>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200400" y="1447800"/>
            <a:ext cx="6373812" cy="4820930"/>
          </a:xfrm>
        </p:spPr>
      </p:pic>
    </p:spTree>
    <p:extLst>
      <p:ext uri="{BB962C8B-B14F-4D97-AF65-F5344CB8AC3E}">
        <p14:creationId xmlns:p14="http://schemas.microsoft.com/office/powerpoint/2010/main" val="31884494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CA" altLang="en-US" dirty="0"/>
              <a:t>Using t-SNE to see what you are thinking</a:t>
            </a:r>
          </a:p>
        </p:txBody>
      </p:sp>
      <p:pic>
        <p:nvPicPr>
          <p:cNvPr id="48131" name="Picture 2" descr="tsne-mri-500_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5052" y="1295400"/>
            <a:ext cx="8421896" cy="489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2853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descr="unisnedig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19200"/>
            <a:ext cx="5967413" cy="51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7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490" name="Rectangle 2"/>
          <p:cNvSpPr>
            <a:spLocks noGrp="1" noChangeArrowheads="1"/>
          </p:cNvSpPr>
          <p:nvPr>
            <p:ph type="title"/>
          </p:nvPr>
        </p:nvSpPr>
        <p:spPr/>
        <p:txBody>
          <a:bodyPr/>
          <a:lstStyle/>
          <a:p>
            <a:r>
              <a:rPr lang="en-US" altLang="en-US"/>
              <a:t>Principal Component Analysis (PCA)</a:t>
            </a:r>
          </a:p>
        </p:txBody>
      </p:sp>
      <p:pic>
        <p:nvPicPr>
          <p:cNvPr id="236749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838700" y="2555875"/>
            <a:ext cx="2514600" cy="4016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67492"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Information loss</a:t>
            </a:r>
          </a:p>
        </p:txBody>
      </p:sp>
      <p:sp>
        <p:nvSpPr>
          <p:cNvPr id="2367493" name="Rectangle 5"/>
          <p:cNvSpPr>
            <a:spLocks noChangeArrowheads="1"/>
          </p:cNvSpPr>
          <p:nvPr/>
        </p:nvSpPr>
        <p:spPr bwMode="auto">
          <a:xfrm>
            <a:off x="1752600" y="15240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Dimensionality reduction implies information loss !!</a:t>
            </a:r>
          </a:p>
          <a:p>
            <a:pPr lvl="1"/>
            <a:r>
              <a:rPr lang="en-US" altLang="en-US" sz="2000" dirty="0">
                <a:solidFill>
                  <a:srgbClr val="000000"/>
                </a:solidFill>
              </a:rPr>
              <a:t>Want to preserve as much information as possible, that is:</a:t>
            </a:r>
          </a:p>
        </p:txBody>
      </p:sp>
      <p:sp>
        <p:nvSpPr>
          <p:cNvPr id="2367494" name="Rectangle 6"/>
          <p:cNvSpPr>
            <a:spLocks noChangeArrowheads="1"/>
          </p:cNvSpPr>
          <p:nvPr/>
        </p:nvSpPr>
        <p:spPr bwMode="auto">
          <a:xfrm>
            <a:off x="1752600" y="3276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How to determine the best lower dimensional sub-space?</a:t>
            </a:r>
          </a:p>
        </p:txBody>
      </p:sp>
      <p:pic>
        <p:nvPicPr>
          <p:cNvPr id="2367495"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05000" y="4038600"/>
            <a:ext cx="8382000" cy="9461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564936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67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514" name="Rectangle 2"/>
          <p:cNvSpPr>
            <a:spLocks noGrp="1" noChangeArrowheads="1"/>
          </p:cNvSpPr>
          <p:nvPr>
            <p:ph type="title"/>
          </p:nvPr>
        </p:nvSpPr>
        <p:spPr/>
        <p:txBody>
          <a:bodyPr/>
          <a:lstStyle/>
          <a:p>
            <a:r>
              <a:rPr lang="en-US" altLang="en-US" dirty="0"/>
              <a:t>PCA</a:t>
            </a:r>
            <a:r>
              <a:rPr lang="zh-CN" altLang="en-US" dirty="0"/>
              <a:t> </a:t>
            </a:r>
            <a:r>
              <a:rPr lang="en-US" altLang="zh-CN" dirty="0"/>
              <a:t>Algorithm</a:t>
            </a:r>
            <a:endParaRPr lang="en-US" altLang="en-US" dirty="0"/>
          </a:p>
        </p:txBody>
      </p:sp>
      <p:sp>
        <p:nvSpPr>
          <p:cNvPr id="236851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Methodology</a:t>
            </a:r>
          </a:p>
        </p:txBody>
      </p:sp>
      <p:sp>
        <p:nvSpPr>
          <p:cNvPr id="2368516" name="Rectangle 4"/>
          <p:cNvSpPr>
            <a:spLocks noChangeArrowheads="1"/>
          </p:cNvSpPr>
          <p:nvPr/>
        </p:nvSpPr>
        <p:spPr bwMode="auto">
          <a:xfrm>
            <a:off x="1752600" y="14478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Suppose </a:t>
            </a:r>
            <a:r>
              <a:rPr lang="en-US" altLang="en-US" sz="2000" i="1" dirty="0">
                <a:solidFill>
                  <a:srgbClr val="000000"/>
                </a:solidFill>
              </a:rPr>
              <a:t>x</a:t>
            </a:r>
            <a:r>
              <a:rPr lang="en-US" altLang="en-US" sz="2000" baseline="-25000" dirty="0">
                <a:solidFill>
                  <a:srgbClr val="000000"/>
                </a:solidFill>
              </a:rPr>
              <a:t>1</a:t>
            </a:r>
            <a:r>
              <a:rPr lang="en-US" altLang="en-US" sz="2000" dirty="0">
                <a:solidFill>
                  <a:srgbClr val="000000"/>
                </a:solidFill>
              </a:rPr>
              <a:t>, </a:t>
            </a:r>
            <a:r>
              <a:rPr lang="en-US" altLang="en-US" sz="2000" i="1" dirty="0">
                <a:solidFill>
                  <a:srgbClr val="000000"/>
                </a:solidFill>
              </a:rPr>
              <a:t>x</a:t>
            </a:r>
            <a:r>
              <a:rPr lang="en-US" altLang="en-US" sz="2000" baseline="-25000" dirty="0">
                <a:solidFill>
                  <a:srgbClr val="000000"/>
                </a:solidFill>
              </a:rPr>
              <a:t>2</a:t>
            </a:r>
            <a:r>
              <a:rPr lang="en-US" altLang="en-US" sz="2000" dirty="0">
                <a:solidFill>
                  <a:srgbClr val="000000"/>
                </a:solidFill>
              </a:rPr>
              <a:t>, ..., </a:t>
            </a:r>
            <a:r>
              <a:rPr lang="en-US" altLang="en-US" sz="2000" i="1" dirty="0" err="1">
                <a:solidFill>
                  <a:srgbClr val="000000"/>
                </a:solidFill>
              </a:rPr>
              <a:t>x</a:t>
            </a:r>
            <a:r>
              <a:rPr lang="en-US" altLang="en-US" sz="2000" i="1" baseline="-25000" dirty="0" err="1">
                <a:solidFill>
                  <a:srgbClr val="000000"/>
                </a:solidFill>
              </a:rPr>
              <a:t>M</a:t>
            </a:r>
            <a:r>
              <a:rPr lang="en-US" altLang="en-US" sz="2000" i="1" dirty="0">
                <a:solidFill>
                  <a:srgbClr val="000000"/>
                </a:solidFill>
              </a:rPr>
              <a:t> </a:t>
            </a:r>
            <a:r>
              <a:rPr lang="en-US" altLang="en-US" sz="2000" dirty="0">
                <a:solidFill>
                  <a:srgbClr val="000000"/>
                </a:solidFill>
              </a:rPr>
              <a:t>are </a:t>
            </a:r>
            <a:r>
              <a:rPr lang="en-US" altLang="en-US" sz="2000" i="1" dirty="0">
                <a:solidFill>
                  <a:srgbClr val="000000"/>
                </a:solidFill>
              </a:rPr>
              <a:t>N </a:t>
            </a:r>
            <a:r>
              <a:rPr lang="en-US" altLang="en-US" sz="2000" dirty="0">
                <a:solidFill>
                  <a:srgbClr val="000000"/>
                </a:solidFill>
              </a:rPr>
              <a:t>x 1 vectors</a:t>
            </a:r>
          </a:p>
        </p:txBody>
      </p:sp>
      <p:pic>
        <p:nvPicPr>
          <p:cNvPr id="23685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2057400"/>
            <a:ext cx="7239000" cy="40211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 name="文本框 1">
            <a:extLst>
              <a:ext uri="{FF2B5EF4-FFF2-40B4-BE49-F238E27FC236}">
                <a16:creationId xmlns:a16="http://schemas.microsoft.com/office/drawing/2014/main" id="{01F79DFB-AB20-BC75-A63A-CC5237DCB05A}"/>
              </a:ext>
            </a:extLst>
          </p:cNvPr>
          <p:cNvSpPr txBox="1"/>
          <p:nvPr/>
        </p:nvSpPr>
        <p:spPr>
          <a:xfrm>
            <a:off x="6553200" y="2971800"/>
            <a:ext cx="2895600" cy="369332"/>
          </a:xfrm>
          <a:prstGeom prst="rect">
            <a:avLst/>
          </a:prstGeom>
          <a:noFill/>
        </p:spPr>
        <p:txBody>
          <a:bodyPr wrap="square" rtlCol="0">
            <a:spAutoFit/>
          </a:bodyPr>
          <a:lstStyle/>
          <a:p>
            <a:r>
              <a:rPr kumimoji="1" lang="zh-CN" altLang="en-US" b="1" dirty="0">
                <a:solidFill>
                  <a:srgbClr val="FF0000"/>
                </a:solidFill>
              </a:rPr>
              <a:t>对样本进行中心化处理！</a:t>
            </a:r>
          </a:p>
        </p:txBody>
      </p:sp>
      <p:sp>
        <p:nvSpPr>
          <p:cNvPr id="3" name="矩形 2">
            <a:extLst>
              <a:ext uri="{FF2B5EF4-FFF2-40B4-BE49-F238E27FC236}">
                <a16:creationId xmlns:a16="http://schemas.microsoft.com/office/drawing/2014/main" id="{9AD10BAC-FDA6-1228-F9C2-CF50ADFA1AD8}"/>
              </a:ext>
            </a:extLst>
          </p:cNvPr>
          <p:cNvSpPr/>
          <p:nvPr/>
        </p:nvSpPr>
        <p:spPr>
          <a:xfrm>
            <a:off x="7467600" y="1828800"/>
            <a:ext cx="914400" cy="533400"/>
          </a:xfrm>
          <a:prstGeom prst="rect">
            <a:avLst/>
          </a:prstGeom>
        </p:spPr>
        <p:txBody>
          <a:bodyPr wrap="none" rtlCol="0" anchor="ctr">
            <a:spAutoFit/>
          </a:bodyPr>
          <a:lstStyle/>
          <a:p>
            <a:pPr algn="ctr"/>
            <a:endParaRPr kumimoji="1" lang="zh-CN" altLang="en-US" sz="2400" dirty="0"/>
          </a:p>
        </p:txBody>
      </p:sp>
      <p:sp>
        <p:nvSpPr>
          <p:cNvPr id="4" name="矩形 3">
            <a:extLst>
              <a:ext uri="{FF2B5EF4-FFF2-40B4-BE49-F238E27FC236}">
                <a16:creationId xmlns:a16="http://schemas.microsoft.com/office/drawing/2014/main" id="{72F9CC91-AA66-1F7C-4711-06A66D855C20}"/>
              </a:ext>
            </a:extLst>
          </p:cNvPr>
          <p:cNvSpPr/>
          <p:nvPr/>
        </p:nvSpPr>
        <p:spPr>
          <a:xfrm>
            <a:off x="5029200" y="2899331"/>
            <a:ext cx="1371599" cy="461665"/>
          </a:xfrm>
          <a:prstGeom prst="rect">
            <a:avLst/>
          </a:prstGeom>
          <a:ln w="19050">
            <a:solidFill>
              <a:srgbClr val="FF0000"/>
            </a:solidFill>
          </a:ln>
        </p:spPr>
        <p:txBody>
          <a:bodyPr wrap="square" rtlCol="0" anchor="ctr">
            <a:spAutoFit/>
          </a:bodyPr>
          <a:lstStyle/>
          <a:p>
            <a:pPr algn="ctr"/>
            <a:endParaRPr kumimoji="1" lang="zh-CN" altLang="en-US" sz="2400" dirty="0">
              <a:solidFill>
                <a:srgbClr val="FF0000"/>
              </a:solidFill>
            </a:endParaRPr>
          </a:p>
        </p:txBody>
      </p:sp>
    </p:spTree>
    <p:extLst>
      <p:ext uri="{BB962C8B-B14F-4D97-AF65-F5344CB8AC3E}">
        <p14:creationId xmlns:p14="http://schemas.microsoft.com/office/powerpoint/2010/main" val="4026558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9538" name="Rectangle 2"/>
          <p:cNvSpPr>
            <a:spLocks noGrp="1" noChangeArrowheads="1"/>
          </p:cNvSpPr>
          <p:nvPr>
            <p:ph type="title"/>
          </p:nvPr>
        </p:nvSpPr>
        <p:spPr/>
        <p:txBody>
          <a:bodyPr/>
          <a:lstStyle/>
          <a:p>
            <a:r>
              <a:rPr lang="en-US" altLang="en-US" dirty="0"/>
              <a:t>PCA</a:t>
            </a:r>
            <a:r>
              <a:rPr lang="zh-CN" altLang="en-US" dirty="0"/>
              <a:t> </a:t>
            </a:r>
            <a:r>
              <a:rPr lang="en-US" altLang="zh-CN" dirty="0"/>
              <a:t>Algorithm</a:t>
            </a:r>
            <a:r>
              <a:rPr lang="zh-CN" altLang="en-US" dirty="0"/>
              <a:t>（</a:t>
            </a:r>
            <a:r>
              <a:rPr lang="en-US" altLang="zh-CN" dirty="0"/>
              <a:t>cont.</a:t>
            </a:r>
            <a:r>
              <a:rPr lang="zh-CN" altLang="en-US" dirty="0"/>
              <a:t>）</a:t>
            </a:r>
            <a:endParaRPr lang="en-US" altLang="en-US" dirty="0"/>
          </a:p>
        </p:txBody>
      </p:sp>
      <p:pic>
        <p:nvPicPr>
          <p:cNvPr id="2369539"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362200" y="1524001"/>
            <a:ext cx="7391400" cy="1452563"/>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69540"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Methodology – cont.</a:t>
            </a:r>
          </a:p>
        </p:txBody>
      </p:sp>
      <p:pic>
        <p:nvPicPr>
          <p:cNvPr id="236954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62200" y="3084512"/>
            <a:ext cx="7315200" cy="33162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28166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8: Dimensionality Reduction</a:t>
            </a:r>
            <a:endParaRPr lang="zh-CN" altLang="en-US" dirty="0"/>
          </a:p>
        </p:txBody>
      </p:sp>
      <p:sp>
        <p:nvSpPr>
          <p:cNvPr id="2" name="文本框 1"/>
          <p:cNvSpPr txBox="1"/>
          <p:nvPr/>
        </p:nvSpPr>
        <p:spPr>
          <a:xfrm>
            <a:off x="1143000" y="914400"/>
            <a:ext cx="2223686" cy="369332"/>
          </a:xfrm>
          <a:prstGeom prst="rect">
            <a:avLst/>
          </a:prstGeom>
          <a:noFill/>
        </p:spPr>
        <p:txBody>
          <a:bodyPr wrap="none" rtlCol="0">
            <a:spAutoFit/>
          </a:bodyPr>
          <a:lstStyle/>
          <a:p>
            <a:r>
              <a:rPr lang="en-US" dirty="0"/>
              <a:t>Subspace methods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290" name="Rectangle 2"/>
          <p:cNvSpPr>
            <a:spLocks noGrp="1" noChangeArrowheads="1"/>
          </p:cNvSpPr>
          <p:nvPr>
            <p:ph type="title"/>
          </p:nvPr>
        </p:nvSpPr>
        <p:spPr/>
        <p:txBody>
          <a:bodyPr/>
          <a:lstStyle/>
          <a:p>
            <a:r>
              <a:rPr lang="en-US" altLang="en-US" dirty="0"/>
              <a:t>PCA</a:t>
            </a:r>
            <a:r>
              <a:rPr lang="zh-CN" altLang="en-US" dirty="0"/>
              <a:t> </a:t>
            </a:r>
            <a:r>
              <a:rPr lang="en-US" altLang="zh-CN" dirty="0"/>
              <a:t>Algorithm</a:t>
            </a:r>
            <a:r>
              <a:rPr lang="zh-CN" altLang="en-US" dirty="0"/>
              <a:t>（</a:t>
            </a:r>
            <a:r>
              <a:rPr lang="en-US" altLang="zh-CN" dirty="0"/>
              <a:t>cont.</a:t>
            </a:r>
            <a:r>
              <a:rPr lang="zh-CN" altLang="en-US" dirty="0"/>
              <a:t>）</a:t>
            </a:r>
            <a:endParaRPr lang="en-US" altLang="en-US" dirty="0"/>
          </a:p>
        </p:txBody>
      </p:sp>
      <p:sp>
        <p:nvSpPr>
          <p:cNvPr id="231629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Linear transformation implied by PCA</a:t>
            </a:r>
          </a:p>
        </p:txBody>
      </p:sp>
      <p:sp>
        <p:nvSpPr>
          <p:cNvPr id="2316292" name="Rectangle 4"/>
          <p:cNvSpPr>
            <a:spLocks noChangeArrowheads="1"/>
          </p:cNvSpPr>
          <p:nvPr/>
        </p:nvSpPr>
        <p:spPr bwMode="auto">
          <a:xfrm>
            <a:off x="1752600" y="1447800"/>
            <a:ext cx="8610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 linear transformation </a:t>
            </a:r>
            <a:r>
              <a:rPr lang="en-US" altLang="en-US" sz="2000" i="1" dirty="0">
                <a:solidFill>
                  <a:srgbClr val="000000"/>
                </a:solidFill>
              </a:rPr>
              <a:t>R</a:t>
            </a:r>
            <a:r>
              <a:rPr lang="en-US" altLang="en-US" sz="2000" i="1" baseline="30000" dirty="0">
                <a:solidFill>
                  <a:srgbClr val="000000"/>
                </a:solidFill>
              </a:rPr>
              <a:t>N</a:t>
            </a:r>
            <a:r>
              <a:rPr lang="en-US" altLang="en-US" sz="2000" i="1" dirty="0">
                <a:solidFill>
                  <a:srgbClr val="000000"/>
                </a:solidFill>
              </a:rPr>
              <a:t> </a:t>
            </a:r>
            <a:r>
              <a:rPr lang="en-US" altLang="en-US" sz="2000" dirty="0">
                <a:solidFill>
                  <a:srgbClr val="000000"/>
                </a:solidFill>
                <a:sym typeface="Symbol" panose="05050102010706020507" pitchFamily="18" charset="2"/>
              </a:rPr>
              <a:t> </a:t>
            </a:r>
            <a:r>
              <a:rPr lang="en-US" altLang="en-US" sz="2000" i="1" dirty="0">
                <a:solidFill>
                  <a:srgbClr val="000000"/>
                </a:solidFill>
              </a:rPr>
              <a:t>R</a:t>
            </a:r>
            <a:r>
              <a:rPr lang="en-US" altLang="en-US" sz="2000" i="1" baseline="30000" dirty="0">
                <a:solidFill>
                  <a:srgbClr val="000000"/>
                </a:solidFill>
              </a:rPr>
              <a:t>K</a:t>
            </a:r>
            <a:r>
              <a:rPr lang="en-US" altLang="en-US" sz="2000" i="1" dirty="0">
                <a:solidFill>
                  <a:srgbClr val="000000"/>
                </a:solidFill>
              </a:rPr>
              <a:t> </a:t>
            </a:r>
            <a:r>
              <a:rPr lang="en-US" altLang="en-US" sz="2000" dirty="0">
                <a:solidFill>
                  <a:srgbClr val="000000"/>
                </a:solidFill>
              </a:rPr>
              <a:t>that performs the dimensionality reduction is:</a:t>
            </a:r>
          </a:p>
        </p:txBody>
      </p:sp>
      <p:pic>
        <p:nvPicPr>
          <p:cNvPr id="23162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78300" y="2362201"/>
            <a:ext cx="3670300" cy="14319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91930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7314" name="Rectangle 2"/>
          <p:cNvSpPr>
            <a:spLocks noGrp="1" noChangeArrowheads="1"/>
          </p:cNvSpPr>
          <p:nvPr>
            <p:ph type="title"/>
          </p:nvPr>
        </p:nvSpPr>
        <p:spPr/>
        <p:txBody>
          <a:bodyPr/>
          <a:lstStyle/>
          <a:p>
            <a:r>
              <a:rPr lang="en-US" altLang="en-US"/>
              <a:t>Principal Component Analysis (PCA)</a:t>
            </a:r>
          </a:p>
        </p:txBody>
      </p:sp>
      <p:sp>
        <p:nvSpPr>
          <p:cNvPr id="231731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Geometric interpretation</a:t>
            </a:r>
          </a:p>
        </p:txBody>
      </p:sp>
      <p:sp>
        <p:nvSpPr>
          <p:cNvPr id="2317316" name="Rectangle 4"/>
          <p:cNvSpPr>
            <a:spLocks noChangeArrowheads="1"/>
          </p:cNvSpPr>
          <p:nvPr/>
        </p:nvSpPr>
        <p:spPr bwMode="auto">
          <a:xfrm>
            <a:off x="1752600" y="1447800"/>
            <a:ext cx="8610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PCA projects the data along the directions where the data varies the most.</a:t>
            </a:r>
          </a:p>
          <a:p>
            <a:pPr lvl="1"/>
            <a:r>
              <a:rPr lang="en-US" altLang="en-US" sz="2000" dirty="0">
                <a:solidFill>
                  <a:srgbClr val="000000"/>
                </a:solidFill>
              </a:rPr>
              <a:t>These directions are determined by the eigenvectors of the covariance matrix corresponding to the largest eigenvalues.</a:t>
            </a:r>
          </a:p>
          <a:p>
            <a:pPr lvl="1"/>
            <a:r>
              <a:rPr lang="en-US" altLang="en-US" sz="2000" dirty="0">
                <a:solidFill>
                  <a:srgbClr val="000000"/>
                </a:solidFill>
              </a:rPr>
              <a:t>The magnitude of the eigenvalues corresponds to the variance of the data along the eigenvector directions.</a:t>
            </a:r>
          </a:p>
        </p:txBody>
      </p:sp>
      <p:pic>
        <p:nvPicPr>
          <p:cNvPr id="23173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81500" y="3733800"/>
            <a:ext cx="3352800" cy="23463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021389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73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7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73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362" name="Rectangle 2"/>
          <p:cNvSpPr>
            <a:spLocks noGrp="1" noChangeArrowheads="1"/>
          </p:cNvSpPr>
          <p:nvPr>
            <p:ph type="title"/>
          </p:nvPr>
        </p:nvSpPr>
        <p:spPr/>
        <p:txBody>
          <a:bodyPr/>
          <a:lstStyle/>
          <a:p>
            <a:r>
              <a:rPr lang="en-US" altLang="en-US"/>
              <a:t>Principal Component Analysis (PCA)</a:t>
            </a:r>
          </a:p>
        </p:txBody>
      </p:sp>
      <p:pic>
        <p:nvPicPr>
          <p:cNvPr id="2319363"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657600" y="2362200"/>
            <a:ext cx="3324222" cy="1235074"/>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19364"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How to choose the principal components?</a:t>
            </a:r>
          </a:p>
        </p:txBody>
      </p:sp>
      <p:sp>
        <p:nvSpPr>
          <p:cNvPr id="2319365" name="Rectangle 5"/>
          <p:cNvSpPr>
            <a:spLocks noChangeArrowheads="1"/>
          </p:cNvSpPr>
          <p:nvPr/>
        </p:nvSpPr>
        <p:spPr bwMode="auto">
          <a:xfrm>
            <a:off x="1752600" y="16002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To choose </a:t>
            </a:r>
            <a:r>
              <a:rPr lang="en-US" altLang="en-US" sz="2000" i="1" dirty="0">
                <a:solidFill>
                  <a:srgbClr val="000000"/>
                </a:solidFill>
              </a:rPr>
              <a:t>K</a:t>
            </a:r>
            <a:r>
              <a:rPr lang="en-US" altLang="en-US" sz="2000" dirty="0">
                <a:solidFill>
                  <a:srgbClr val="000000"/>
                </a:solidFill>
              </a:rPr>
              <a:t>, use the following criterion:</a:t>
            </a:r>
            <a:endParaRPr lang="en-US" altLang="en-US" sz="2000" i="1" dirty="0">
              <a:solidFill>
                <a:srgbClr val="000000"/>
              </a:solidFill>
            </a:endParaRPr>
          </a:p>
        </p:txBody>
      </p:sp>
    </p:spTree>
    <p:extLst>
      <p:ext uri="{BB962C8B-B14F-4D97-AF65-F5344CB8AC3E}">
        <p14:creationId xmlns:p14="http://schemas.microsoft.com/office/powerpoint/2010/main" val="905553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93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9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93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0386" name="Rectangle 2"/>
          <p:cNvSpPr>
            <a:spLocks noGrp="1" noChangeArrowheads="1"/>
          </p:cNvSpPr>
          <p:nvPr>
            <p:ph type="title"/>
          </p:nvPr>
        </p:nvSpPr>
        <p:spPr/>
        <p:txBody>
          <a:bodyPr/>
          <a:lstStyle/>
          <a:p>
            <a:r>
              <a:rPr lang="en-US" altLang="en-US"/>
              <a:t>Principal Component Analysis (PCA)</a:t>
            </a:r>
          </a:p>
        </p:txBody>
      </p:sp>
      <p:pic>
        <p:nvPicPr>
          <p:cNvPr id="2320387" name="Picture 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343400" y="2266950"/>
            <a:ext cx="3429000" cy="7048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2320388" name="Picture 4"/>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410200" y="3962400"/>
            <a:ext cx="1295400" cy="4079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20389" name="Rectangle 5"/>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What is the error due to dimensionality reduction?</a:t>
            </a:r>
          </a:p>
        </p:txBody>
      </p:sp>
      <p:sp>
        <p:nvSpPr>
          <p:cNvPr id="2320390" name="Rectangle 6"/>
          <p:cNvSpPr>
            <a:spLocks noChangeArrowheads="1"/>
          </p:cNvSpPr>
          <p:nvPr/>
        </p:nvSpPr>
        <p:spPr bwMode="auto">
          <a:xfrm>
            <a:off x="1752600" y="1447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We saw above that an original vector </a:t>
            </a:r>
            <a:r>
              <a:rPr lang="en-US" altLang="en-US" sz="2000" i="1" dirty="0">
                <a:solidFill>
                  <a:srgbClr val="000000"/>
                </a:solidFill>
              </a:rPr>
              <a:t>x </a:t>
            </a:r>
            <a:r>
              <a:rPr lang="en-US" altLang="en-US" sz="2000" dirty="0">
                <a:solidFill>
                  <a:srgbClr val="000000"/>
                </a:solidFill>
              </a:rPr>
              <a:t>can be reconstructed using its principal components:</a:t>
            </a:r>
          </a:p>
        </p:txBody>
      </p:sp>
      <p:sp>
        <p:nvSpPr>
          <p:cNvPr id="2320391" name="Rectangle 7"/>
          <p:cNvSpPr>
            <a:spLocks noChangeArrowheads="1"/>
          </p:cNvSpPr>
          <p:nvPr/>
        </p:nvSpPr>
        <p:spPr bwMode="auto">
          <a:xfrm>
            <a:off x="1752600" y="3171825"/>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It can be shown that the low-dimensional basis based on principal components minimizes the reconstruction error:</a:t>
            </a:r>
          </a:p>
        </p:txBody>
      </p:sp>
      <p:sp>
        <p:nvSpPr>
          <p:cNvPr id="2320392" name="Rectangle 8"/>
          <p:cNvSpPr>
            <a:spLocks noChangeArrowheads="1"/>
          </p:cNvSpPr>
          <p:nvPr/>
        </p:nvSpPr>
        <p:spPr bwMode="auto">
          <a:xfrm>
            <a:off x="1752600" y="45720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It can be shown that the error is equal to:</a:t>
            </a:r>
          </a:p>
        </p:txBody>
      </p:sp>
      <p:pic>
        <p:nvPicPr>
          <p:cNvPr id="2320393" name="Picture 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5295900" y="5127626"/>
            <a:ext cx="1524000" cy="66357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554289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410" name="Rectangle 2"/>
          <p:cNvSpPr>
            <a:spLocks noGrp="1" noChangeArrowheads="1"/>
          </p:cNvSpPr>
          <p:nvPr>
            <p:ph type="title"/>
          </p:nvPr>
        </p:nvSpPr>
        <p:spPr/>
        <p:txBody>
          <a:bodyPr/>
          <a:lstStyle/>
          <a:p>
            <a:r>
              <a:rPr lang="en-US" altLang="en-US"/>
              <a:t>Principal Component Analysis (PCA)</a:t>
            </a:r>
          </a:p>
        </p:txBody>
      </p:sp>
      <p:sp>
        <p:nvSpPr>
          <p:cNvPr id="232141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Standardization</a:t>
            </a:r>
          </a:p>
        </p:txBody>
      </p:sp>
      <p:sp>
        <p:nvSpPr>
          <p:cNvPr id="2321412" name="Rectangle 4"/>
          <p:cNvSpPr>
            <a:spLocks noChangeArrowheads="1"/>
          </p:cNvSpPr>
          <p:nvPr/>
        </p:nvSpPr>
        <p:spPr bwMode="auto">
          <a:xfrm>
            <a:off x="1752600" y="1524000"/>
            <a:ext cx="8610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 principal components are dependent on the </a:t>
            </a:r>
            <a:r>
              <a:rPr lang="en-US" altLang="en-US" sz="2000" i="1" dirty="0">
                <a:solidFill>
                  <a:srgbClr val="000000"/>
                </a:solidFill>
              </a:rPr>
              <a:t>units </a:t>
            </a:r>
            <a:r>
              <a:rPr lang="en-US" altLang="en-US" sz="2000" dirty="0">
                <a:solidFill>
                  <a:srgbClr val="000000"/>
                </a:solidFill>
              </a:rPr>
              <a:t>used to measure the original variables as well as on the </a:t>
            </a:r>
            <a:r>
              <a:rPr lang="en-US" altLang="en-US" sz="2000" i="1" dirty="0">
                <a:solidFill>
                  <a:srgbClr val="000000"/>
                </a:solidFill>
              </a:rPr>
              <a:t>range </a:t>
            </a:r>
            <a:r>
              <a:rPr lang="en-US" altLang="en-US" sz="2000" dirty="0">
                <a:solidFill>
                  <a:srgbClr val="000000"/>
                </a:solidFill>
              </a:rPr>
              <a:t>of values they assume.</a:t>
            </a:r>
          </a:p>
          <a:p>
            <a:pPr lvl="1"/>
            <a:r>
              <a:rPr lang="en-US" altLang="en-US" sz="2000" dirty="0">
                <a:solidFill>
                  <a:srgbClr val="000000"/>
                </a:solidFill>
              </a:rPr>
              <a:t>We should always standardize the data prior to using PCA.</a:t>
            </a:r>
          </a:p>
          <a:p>
            <a:pPr lvl="1"/>
            <a:r>
              <a:rPr lang="en-US" altLang="en-US" sz="2000" dirty="0">
                <a:solidFill>
                  <a:srgbClr val="000000"/>
                </a:solidFill>
              </a:rPr>
              <a:t>A common standardization method is to transform all the data to have zero mean and unit standard deviation:</a:t>
            </a:r>
          </a:p>
        </p:txBody>
      </p:sp>
      <p:pic>
        <p:nvPicPr>
          <p:cNvPr id="232141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3886201"/>
            <a:ext cx="6019800" cy="68897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823383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1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14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8B39-8216-C84A-DE84-33B9837AB0A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CA4AA19-129A-80B8-261A-D3AC42FEEDEC}"/>
              </a:ext>
            </a:extLst>
          </p:cNvPr>
          <p:cNvSpPr>
            <a:spLocks noGrp="1"/>
          </p:cNvSpPr>
          <p:nvPr>
            <p:ph type="title"/>
          </p:nvPr>
        </p:nvSpPr>
        <p:spPr/>
        <p:txBody>
          <a:bodyPr>
            <a:normAutofit/>
          </a:bodyPr>
          <a:lstStyle/>
          <a:p>
            <a:r>
              <a:rPr lang="en-US" altLang="zh-TW" dirty="0">
                <a:solidFill>
                  <a:srgbClr val="0000FF"/>
                </a:solidFill>
              </a:rPr>
              <a:t>An Example for Computations</a:t>
            </a:r>
            <a:endParaRPr lang="zh-TW" altLang="en-US" dirty="0">
              <a:solidFill>
                <a:srgbClr val="0000FF"/>
              </a:solidFill>
            </a:endParaRPr>
          </a:p>
        </p:txBody>
      </p:sp>
      <p:sp>
        <p:nvSpPr>
          <p:cNvPr id="4" name="內容版面配置區 3">
            <a:extLst>
              <a:ext uri="{FF2B5EF4-FFF2-40B4-BE49-F238E27FC236}">
                <a16:creationId xmlns:a16="http://schemas.microsoft.com/office/drawing/2014/main" id="{111B8C3E-9472-F629-7776-F3D130EB9D7A}"/>
              </a:ext>
            </a:extLst>
          </p:cNvPr>
          <p:cNvSpPr>
            <a:spLocks noGrp="1"/>
          </p:cNvSpPr>
          <p:nvPr>
            <p:ph sz="half" idx="1"/>
          </p:nvPr>
        </p:nvSpPr>
        <p:spPr>
          <a:xfrm>
            <a:off x="1143000" y="1066800"/>
            <a:ext cx="3541183" cy="5257800"/>
          </a:xfrm>
        </p:spPr>
        <p:txBody>
          <a:bodyPr>
            <a:normAutofit lnSpcReduction="10000"/>
          </a:bodyPr>
          <a:lstStyle/>
          <a:p>
            <a:pPr>
              <a:buNone/>
            </a:pPr>
            <a:r>
              <a:rPr lang="en-US" altLang="zh-TW" dirty="0">
                <a:solidFill>
                  <a:srgbClr val="FF00FF"/>
                </a:solidFill>
              </a:rPr>
              <a:t>x</a:t>
            </a:r>
            <a:r>
              <a:rPr lang="en-US" altLang="zh-TW" baseline="-25000" dirty="0">
                <a:solidFill>
                  <a:srgbClr val="FF00FF"/>
                </a:solidFill>
              </a:rPr>
              <a:t>1</a:t>
            </a:r>
            <a:r>
              <a:rPr lang="en-US" altLang="zh-TW" baseline="-25000" dirty="0"/>
              <a:t>  </a:t>
            </a:r>
            <a:r>
              <a:rPr lang="en-US" altLang="zh-TW" dirty="0"/>
              <a:t>=[3.03,  2.82]</a:t>
            </a:r>
            <a:r>
              <a:rPr lang="en-US" altLang="zh-TW" baseline="30000" dirty="0"/>
              <a:t>t</a:t>
            </a:r>
          </a:p>
          <a:p>
            <a:pPr>
              <a:buNone/>
            </a:pPr>
            <a:r>
              <a:rPr lang="en-US" altLang="zh-TW" dirty="0">
                <a:solidFill>
                  <a:srgbClr val="FF00FF"/>
                </a:solidFill>
              </a:rPr>
              <a:t>x</a:t>
            </a:r>
            <a:r>
              <a:rPr lang="en-US" altLang="zh-TW" baseline="-25000" dirty="0">
                <a:solidFill>
                  <a:srgbClr val="FF00FF"/>
                </a:solidFill>
              </a:rPr>
              <a:t>2</a:t>
            </a:r>
            <a:r>
              <a:rPr lang="en-US" altLang="zh-TW" baseline="-25000" dirty="0"/>
              <a:t>  </a:t>
            </a:r>
            <a:r>
              <a:rPr lang="en-US" altLang="zh-TW" dirty="0"/>
              <a:t>=[0.88,  3.49]</a:t>
            </a:r>
            <a:r>
              <a:rPr lang="en-US" altLang="zh-TW" baseline="30000" dirty="0"/>
              <a:t>t</a:t>
            </a:r>
          </a:p>
          <a:p>
            <a:pPr>
              <a:buNone/>
            </a:pPr>
            <a:r>
              <a:rPr lang="en-US" altLang="zh-TW" dirty="0">
                <a:solidFill>
                  <a:srgbClr val="FF00FF"/>
                </a:solidFill>
              </a:rPr>
              <a:t>x</a:t>
            </a:r>
            <a:r>
              <a:rPr lang="en-US" altLang="zh-TW" baseline="-25000" dirty="0">
                <a:solidFill>
                  <a:srgbClr val="FF00FF"/>
                </a:solidFill>
              </a:rPr>
              <a:t>3</a:t>
            </a:r>
            <a:r>
              <a:rPr lang="en-US" altLang="zh-TW" baseline="-25000" dirty="0"/>
              <a:t>  </a:t>
            </a:r>
            <a:r>
              <a:rPr lang="en-US" altLang="zh-TW" dirty="0"/>
              <a:t>=[3.26,  2.46]</a:t>
            </a:r>
            <a:r>
              <a:rPr lang="en-US" altLang="zh-TW" baseline="30000" dirty="0"/>
              <a:t>t</a:t>
            </a:r>
          </a:p>
          <a:p>
            <a:pPr>
              <a:buNone/>
            </a:pPr>
            <a:r>
              <a:rPr lang="en-US" altLang="zh-TW" dirty="0">
                <a:solidFill>
                  <a:srgbClr val="FF00FF"/>
                </a:solidFill>
              </a:rPr>
              <a:t>x</a:t>
            </a:r>
            <a:r>
              <a:rPr lang="en-US" altLang="zh-TW" baseline="-25000" dirty="0">
                <a:solidFill>
                  <a:srgbClr val="FF00FF"/>
                </a:solidFill>
              </a:rPr>
              <a:t>4</a:t>
            </a:r>
            <a:r>
              <a:rPr lang="en-US" altLang="zh-TW" baseline="-25000" dirty="0"/>
              <a:t>  </a:t>
            </a:r>
            <a:r>
              <a:rPr lang="en-US" altLang="zh-TW" dirty="0"/>
              <a:t>=[2.66,  2.79]</a:t>
            </a:r>
            <a:r>
              <a:rPr lang="en-US" altLang="zh-TW" baseline="30000" dirty="0"/>
              <a:t>t</a:t>
            </a:r>
          </a:p>
          <a:p>
            <a:pPr>
              <a:buNone/>
            </a:pPr>
            <a:r>
              <a:rPr lang="en-US" altLang="zh-TW" dirty="0">
                <a:solidFill>
                  <a:srgbClr val="FF00FF"/>
                </a:solidFill>
              </a:rPr>
              <a:t>x</a:t>
            </a:r>
            <a:r>
              <a:rPr lang="en-US" altLang="zh-TW" baseline="-25000" dirty="0">
                <a:solidFill>
                  <a:srgbClr val="FF00FF"/>
                </a:solidFill>
              </a:rPr>
              <a:t>5 </a:t>
            </a:r>
            <a:r>
              <a:rPr lang="en-US" altLang="zh-TW" baseline="-25000" dirty="0"/>
              <a:t> </a:t>
            </a:r>
            <a:r>
              <a:rPr lang="en-US" altLang="zh-TW" dirty="0"/>
              <a:t>=[1.93,  2.62]</a:t>
            </a:r>
            <a:r>
              <a:rPr lang="en-US" altLang="zh-TW" baseline="30000" dirty="0"/>
              <a:t>t</a:t>
            </a:r>
          </a:p>
          <a:p>
            <a:pPr>
              <a:buNone/>
            </a:pPr>
            <a:r>
              <a:rPr lang="en-US" altLang="zh-TW" dirty="0">
                <a:solidFill>
                  <a:srgbClr val="0070C0"/>
                </a:solidFill>
              </a:rPr>
              <a:t>x</a:t>
            </a:r>
            <a:r>
              <a:rPr lang="en-US" altLang="zh-TW" baseline="-25000" dirty="0">
                <a:solidFill>
                  <a:srgbClr val="0070C0"/>
                </a:solidFill>
              </a:rPr>
              <a:t>6</a:t>
            </a:r>
            <a:r>
              <a:rPr lang="en-US" altLang="zh-TW" baseline="-25000" dirty="0"/>
              <a:t>  </a:t>
            </a:r>
            <a:r>
              <a:rPr lang="en-US" altLang="zh-TW" dirty="0"/>
              <a:t>=[4.80,  2.18]</a:t>
            </a:r>
            <a:r>
              <a:rPr lang="en-US" altLang="zh-TW" baseline="30000" dirty="0"/>
              <a:t>t</a:t>
            </a:r>
          </a:p>
          <a:p>
            <a:pPr>
              <a:buNone/>
            </a:pPr>
            <a:r>
              <a:rPr lang="en-US" altLang="zh-TW" dirty="0">
                <a:solidFill>
                  <a:srgbClr val="0070C0"/>
                </a:solidFill>
              </a:rPr>
              <a:t>x</a:t>
            </a:r>
            <a:r>
              <a:rPr lang="en-US" altLang="zh-TW" baseline="-25000" dirty="0">
                <a:solidFill>
                  <a:srgbClr val="0070C0"/>
                </a:solidFill>
              </a:rPr>
              <a:t>7</a:t>
            </a:r>
            <a:r>
              <a:rPr lang="en-US" altLang="zh-TW" baseline="-25000" dirty="0"/>
              <a:t>  </a:t>
            </a:r>
            <a:r>
              <a:rPr lang="en-US" altLang="zh-TW" dirty="0"/>
              <a:t>=[4.78,  0.97]</a:t>
            </a:r>
            <a:r>
              <a:rPr lang="en-US" altLang="zh-TW" baseline="30000" dirty="0"/>
              <a:t>t</a:t>
            </a:r>
          </a:p>
          <a:p>
            <a:pPr>
              <a:buNone/>
            </a:pPr>
            <a:r>
              <a:rPr lang="en-US" altLang="zh-TW" dirty="0">
                <a:solidFill>
                  <a:srgbClr val="0070C0"/>
                </a:solidFill>
              </a:rPr>
              <a:t>X</a:t>
            </a:r>
            <a:r>
              <a:rPr lang="en-US" altLang="zh-TW" baseline="-25000" dirty="0">
                <a:solidFill>
                  <a:srgbClr val="0070C0"/>
                </a:solidFill>
              </a:rPr>
              <a:t>8</a:t>
            </a:r>
            <a:r>
              <a:rPr lang="en-US" altLang="zh-TW" dirty="0"/>
              <a:t> =[4.69,  2.94]</a:t>
            </a:r>
            <a:r>
              <a:rPr lang="en-US" altLang="zh-TW" baseline="30000" dirty="0"/>
              <a:t>t</a:t>
            </a:r>
          </a:p>
          <a:p>
            <a:pPr>
              <a:buNone/>
            </a:pPr>
            <a:r>
              <a:rPr lang="en-US" altLang="zh-TW" dirty="0">
                <a:solidFill>
                  <a:srgbClr val="0070C0"/>
                </a:solidFill>
              </a:rPr>
              <a:t>X</a:t>
            </a:r>
            <a:r>
              <a:rPr lang="en-US" altLang="zh-TW" baseline="-25000" dirty="0">
                <a:solidFill>
                  <a:srgbClr val="0070C0"/>
                </a:solidFill>
              </a:rPr>
              <a:t>9</a:t>
            </a:r>
            <a:r>
              <a:rPr lang="en-US" altLang="zh-TW" dirty="0"/>
              <a:t> =[5.02,  2.30]</a:t>
            </a:r>
            <a:r>
              <a:rPr lang="en-US" altLang="zh-TW" baseline="30000" dirty="0"/>
              <a:t>t</a:t>
            </a:r>
          </a:p>
          <a:p>
            <a:pPr>
              <a:buNone/>
            </a:pPr>
            <a:r>
              <a:rPr lang="en-US" altLang="zh-TW" dirty="0">
                <a:solidFill>
                  <a:srgbClr val="0070C0"/>
                </a:solidFill>
              </a:rPr>
              <a:t>x</a:t>
            </a:r>
            <a:r>
              <a:rPr lang="en-US" altLang="zh-TW" baseline="-25000" dirty="0">
                <a:solidFill>
                  <a:srgbClr val="0070C0"/>
                </a:solidFill>
              </a:rPr>
              <a:t>10</a:t>
            </a:r>
            <a:r>
              <a:rPr lang="en-US" altLang="zh-TW" baseline="-25000" dirty="0"/>
              <a:t> </a:t>
            </a:r>
            <a:r>
              <a:rPr lang="en-US" altLang="zh-TW" dirty="0"/>
              <a:t>=[5.05,  2.13]</a:t>
            </a:r>
            <a:r>
              <a:rPr lang="en-US" altLang="zh-TW" baseline="30000" dirty="0"/>
              <a:t>t</a:t>
            </a:r>
          </a:p>
          <a:p>
            <a:pPr>
              <a:buNone/>
            </a:pPr>
            <a:endParaRPr lang="zh-TW" altLang="en-US" dirty="0"/>
          </a:p>
        </p:txBody>
      </p:sp>
      <p:sp>
        <p:nvSpPr>
          <p:cNvPr id="5" name="內容版面配置區 4">
            <a:extLst>
              <a:ext uri="{FF2B5EF4-FFF2-40B4-BE49-F238E27FC236}">
                <a16:creationId xmlns:a16="http://schemas.microsoft.com/office/drawing/2014/main" id="{93A590CB-7827-48A9-338A-7ADF2D7AEE6D}"/>
              </a:ext>
            </a:extLst>
          </p:cNvPr>
          <p:cNvSpPr>
            <a:spLocks noGrp="1"/>
          </p:cNvSpPr>
          <p:nvPr>
            <p:ph sz="half" idx="2"/>
          </p:nvPr>
        </p:nvSpPr>
        <p:spPr/>
        <p:txBody>
          <a:bodyPr>
            <a:normAutofit lnSpcReduction="10000"/>
          </a:bodyPr>
          <a:lstStyle/>
          <a:p>
            <a:pPr>
              <a:buNone/>
            </a:pPr>
            <a:r>
              <a:rPr lang="en-US" altLang="zh-TW" b="1" dirty="0"/>
              <a:t>  </a:t>
            </a:r>
            <a:r>
              <a:rPr lang="el-GR" altLang="zh-TW" b="1" dirty="0">
                <a:solidFill>
                  <a:srgbClr val="7030A0"/>
                </a:solidFill>
              </a:rPr>
              <a:t>μ</a:t>
            </a:r>
            <a:r>
              <a:rPr lang="en-US" altLang="zh-TW" b="1" dirty="0">
                <a:solidFill>
                  <a:srgbClr val="7030A0"/>
                </a:solidFill>
              </a:rPr>
              <a:t> </a:t>
            </a:r>
            <a:r>
              <a:rPr lang="en-US" altLang="zh-TW" dirty="0">
                <a:solidFill>
                  <a:srgbClr val="7030A0"/>
                </a:solidFill>
              </a:rPr>
              <a:t>=[3.61,  2.37]</a:t>
            </a:r>
            <a:r>
              <a:rPr lang="en-US" altLang="zh-TW" baseline="30000" dirty="0">
                <a:solidFill>
                  <a:srgbClr val="7030A0"/>
                </a:solidFill>
              </a:rPr>
              <a:t>t</a:t>
            </a:r>
          </a:p>
          <a:p>
            <a:pPr>
              <a:buNone/>
            </a:pPr>
            <a:endParaRPr lang="en-US" altLang="zh-TW" baseline="30000" dirty="0">
              <a:solidFill>
                <a:srgbClr val="7030A0"/>
              </a:solidFill>
            </a:endParaRPr>
          </a:p>
          <a:p>
            <a:pPr>
              <a:buNone/>
            </a:pPr>
            <a:r>
              <a:rPr lang="en-US" altLang="zh-TW" baseline="30000" dirty="0">
                <a:solidFill>
                  <a:srgbClr val="7030A0"/>
                </a:solidFill>
              </a:rPr>
              <a:t>   </a:t>
            </a:r>
            <a:r>
              <a:rPr lang="en-US" altLang="zh-TW" dirty="0">
                <a:solidFill>
                  <a:srgbClr val="7030A0"/>
                </a:solidFill>
              </a:rPr>
              <a:t>C = 1.9650   -0.4912</a:t>
            </a:r>
            <a:endParaRPr lang="en-US" altLang="zh-TW" dirty="0">
              <a:solidFill>
                <a:srgbClr val="0000CC"/>
              </a:solidFill>
            </a:endParaRPr>
          </a:p>
          <a:p>
            <a:pPr>
              <a:buNone/>
            </a:pPr>
            <a:r>
              <a:rPr lang="en-US" altLang="zh-TW" dirty="0">
                <a:solidFill>
                  <a:srgbClr val="7030A0"/>
                </a:solidFill>
              </a:rPr>
              <a:t>        -0.4912    0.4247</a:t>
            </a:r>
          </a:p>
          <a:p>
            <a:pPr>
              <a:buNone/>
            </a:pPr>
            <a:endParaRPr lang="en-US" altLang="zh-TW" dirty="0">
              <a:solidFill>
                <a:srgbClr val="7030A0"/>
              </a:solidFill>
            </a:endParaRPr>
          </a:p>
          <a:p>
            <a:pPr>
              <a:buNone/>
            </a:pPr>
            <a:r>
              <a:rPr lang="en-US" altLang="zh-TW" dirty="0">
                <a:solidFill>
                  <a:srgbClr val="7030A0"/>
                </a:solidFill>
              </a:rPr>
              <a:t>   </a:t>
            </a:r>
            <a:r>
              <a:rPr lang="el-GR" altLang="zh-TW" dirty="0">
                <a:solidFill>
                  <a:srgbClr val="0000CC"/>
                </a:solidFill>
              </a:rPr>
              <a:t>λ</a:t>
            </a:r>
            <a:r>
              <a:rPr lang="en-US" altLang="zh-TW" baseline="-25000" dirty="0">
                <a:solidFill>
                  <a:srgbClr val="0000CC"/>
                </a:solidFill>
              </a:rPr>
              <a:t>1 </a:t>
            </a:r>
            <a:r>
              <a:rPr lang="en-US" altLang="zh-TW" dirty="0">
                <a:solidFill>
                  <a:srgbClr val="0000CC"/>
                </a:solidFill>
              </a:rPr>
              <a:t>=2.1083</a:t>
            </a:r>
          </a:p>
          <a:p>
            <a:pPr>
              <a:buNone/>
            </a:pPr>
            <a:r>
              <a:rPr lang="en-US" altLang="zh-TW" dirty="0">
                <a:solidFill>
                  <a:srgbClr val="7030A0"/>
                </a:solidFill>
              </a:rPr>
              <a:t>   </a:t>
            </a:r>
            <a:r>
              <a:rPr lang="el-GR" altLang="zh-TW" dirty="0">
                <a:solidFill>
                  <a:srgbClr val="7030A0"/>
                </a:solidFill>
              </a:rPr>
              <a:t>λ</a:t>
            </a:r>
            <a:r>
              <a:rPr lang="en-US" altLang="zh-TW" baseline="-25000" dirty="0">
                <a:solidFill>
                  <a:srgbClr val="7030A0"/>
                </a:solidFill>
              </a:rPr>
              <a:t>2 </a:t>
            </a:r>
            <a:r>
              <a:rPr lang="en-US" altLang="zh-TW" dirty="0">
                <a:solidFill>
                  <a:srgbClr val="7030A0"/>
                </a:solidFill>
              </a:rPr>
              <a:t>=0.2814</a:t>
            </a:r>
          </a:p>
          <a:p>
            <a:pPr>
              <a:buNone/>
            </a:pPr>
            <a:r>
              <a:rPr lang="en-US" altLang="zh-TW" dirty="0">
                <a:solidFill>
                  <a:srgbClr val="7030A0"/>
                </a:solidFill>
              </a:rPr>
              <a:t>   </a:t>
            </a:r>
            <a:r>
              <a:rPr lang="en-US" altLang="zh-TW" b="1" dirty="0">
                <a:solidFill>
                  <a:srgbClr val="0000CC"/>
                </a:solidFill>
              </a:rPr>
              <a:t>u</a:t>
            </a:r>
            <a:r>
              <a:rPr lang="en-US" altLang="zh-TW" baseline="-25000" dirty="0">
                <a:solidFill>
                  <a:srgbClr val="0000CC"/>
                </a:solidFill>
              </a:rPr>
              <a:t>1 </a:t>
            </a:r>
            <a:r>
              <a:rPr lang="en-US" altLang="zh-TW" dirty="0">
                <a:solidFill>
                  <a:srgbClr val="0000CC"/>
                </a:solidFill>
              </a:rPr>
              <a:t>=[0.9600, -0.2801]</a:t>
            </a:r>
            <a:r>
              <a:rPr lang="en-US" altLang="zh-TW" baseline="30000" dirty="0">
                <a:solidFill>
                  <a:srgbClr val="0000CC"/>
                </a:solidFill>
              </a:rPr>
              <a:t>t  </a:t>
            </a:r>
            <a:endParaRPr lang="en-US" altLang="zh-TW" dirty="0">
              <a:solidFill>
                <a:srgbClr val="0000CC"/>
              </a:solidFill>
            </a:endParaRPr>
          </a:p>
          <a:p>
            <a:pPr>
              <a:buNone/>
            </a:pPr>
            <a:r>
              <a:rPr lang="en-US" altLang="zh-TW" dirty="0">
                <a:solidFill>
                  <a:srgbClr val="002060"/>
                </a:solidFill>
              </a:rPr>
              <a:t>   </a:t>
            </a:r>
            <a:r>
              <a:rPr lang="en-US" altLang="zh-TW" b="1" dirty="0">
                <a:solidFill>
                  <a:srgbClr val="7030A0"/>
                </a:solidFill>
              </a:rPr>
              <a:t>u</a:t>
            </a:r>
            <a:r>
              <a:rPr lang="en-US" altLang="zh-TW" b="1" baseline="-25000" dirty="0">
                <a:solidFill>
                  <a:srgbClr val="7030A0"/>
                </a:solidFill>
              </a:rPr>
              <a:t>2</a:t>
            </a:r>
            <a:r>
              <a:rPr lang="en-US" altLang="zh-TW" dirty="0">
                <a:solidFill>
                  <a:srgbClr val="7030A0"/>
                </a:solidFill>
              </a:rPr>
              <a:t>=[0.2801,   0.9600]</a:t>
            </a:r>
            <a:r>
              <a:rPr lang="en-US" altLang="zh-TW" baseline="30000" dirty="0">
                <a:solidFill>
                  <a:srgbClr val="7030A0"/>
                </a:solidFill>
              </a:rPr>
              <a:t>t</a:t>
            </a:r>
            <a:endParaRPr lang="zh-TW" altLang="en-US" dirty="0">
              <a:solidFill>
                <a:srgbClr val="7030A0"/>
              </a:solidFill>
            </a:endParaRPr>
          </a:p>
        </p:txBody>
      </p:sp>
    </p:spTree>
    <p:extLst>
      <p:ext uri="{BB962C8B-B14F-4D97-AF65-F5344CB8AC3E}">
        <p14:creationId xmlns:p14="http://schemas.microsoft.com/office/powerpoint/2010/main" val="123138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A45F9-E445-6EC7-3873-0883204AB3EC}"/>
            </a:ext>
          </a:extLst>
        </p:cNvPr>
        <p:cNvGrpSpPr/>
        <p:nvPr/>
      </p:nvGrpSpPr>
      <p:grpSpPr>
        <a:xfrm>
          <a:off x="0" y="0"/>
          <a:ext cx="0" cy="0"/>
          <a:chOff x="0" y="0"/>
          <a:chExt cx="0" cy="0"/>
        </a:xfrm>
      </p:grpSpPr>
      <p:sp>
        <p:nvSpPr>
          <p:cNvPr id="5" name="標題 4">
            <a:extLst>
              <a:ext uri="{FF2B5EF4-FFF2-40B4-BE49-F238E27FC236}">
                <a16:creationId xmlns:a16="http://schemas.microsoft.com/office/drawing/2014/main" id="{FE474363-2D78-E42A-EF4C-A090ABE6AAEF}"/>
              </a:ext>
            </a:extLst>
          </p:cNvPr>
          <p:cNvSpPr>
            <a:spLocks noGrp="1"/>
          </p:cNvSpPr>
          <p:nvPr>
            <p:ph type="title"/>
          </p:nvPr>
        </p:nvSpPr>
        <p:spPr/>
        <p:txBody>
          <a:bodyPr/>
          <a:lstStyle/>
          <a:p>
            <a:r>
              <a:rPr lang="en-US" altLang="zh-TW" dirty="0"/>
              <a:t>Results of Principal Projection</a:t>
            </a:r>
            <a:endParaRPr lang="zh-TW" altLang="en-US" dirty="0"/>
          </a:p>
        </p:txBody>
      </p:sp>
      <p:pic>
        <p:nvPicPr>
          <p:cNvPr id="9" name="內容版面配置區 8" descr="fig1.jpg">
            <a:extLst>
              <a:ext uri="{FF2B5EF4-FFF2-40B4-BE49-F238E27FC236}">
                <a16:creationId xmlns:a16="http://schemas.microsoft.com/office/drawing/2014/main" id="{4E76724B-F7EC-7CB8-A4B3-22D0360E72F9}"/>
              </a:ext>
            </a:extLst>
          </p:cNvPr>
          <p:cNvPicPr>
            <a:picLocks noGrp="1" noChangeAspect="1"/>
          </p:cNvPicPr>
          <p:nvPr>
            <p:ph idx="1"/>
          </p:nvPr>
        </p:nvPicPr>
        <p:blipFill>
          <a:blip r:embed="rId2"/>
          <a:stretch>
            <a:fillRect/>
          </a:stretch>
        </p:blipFill>
        <p:spPr>
          <a:xfrm>
            <a:off x="1828800" y="918468"/>
            <a:ext cx="8848381" cy="5519155"/>
          </a:xfrm>
        </p:spPr>
      </p:pic>
    </p:spTree>
    <p:extLst>
      <p:ext uri="{BB962C8B-B14F-4D97-AF65-F5344CB8AC3E}">
        <p14:creationId xmlns:p14="http://schemas.microsoft.com/office/powerpoint/2010/main" val="2981424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434" name="Rectangle 2"/>
          <p:cNvSpPr>
            <a:spLocks noGrp="1" noChangeArrowheads="1"/>
          </p:cNvSpPr>
          <p:nvPr>
            <p:ph type="title"/>
          </p:nvPr>
        </p:nvSpPr>
        <p:spPr/>
        <p:txBody>
          <a:bodyPr/>
          <a:lstStyle/>
          <a:p>
            <a:r>
              <a:rPr lang="en-US" altLang="en-US"/>
              <a:t>Principal Component Analysis (PCA)</a:t>
            </a:r>
          </a:p>
        </p:txBody>
      </p:sp>
      <p:sp>
        <p:nvSpPr>
          <p:cNvPr id="232243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PCA and classification</a:t>
            </a:r>
          </a:p>
        </p:txBody>
      </p:sp>
      <p:sp>
        <p:nvSpPr>
          <p:cNvPr id="2322436" name="Rectangle 4"/>
          <p:cNvSpPr>
            <a:spLocks noChangeArrowheads="1"/>
          </p:cNvSpPr>
          <p:nvPr/>
        </p:nvSpPr>
        <p:spPr bwMode="auto">
          <a:xfrm>
            <a:off x="1752600" y="1447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PCA is not always an optimal dimensionality-reduction procedure for classification purposes:</a:t>
            </a:r>
          </a:p>
        </p:txBody>
      </p:sp>
      <p:pic>
        <p:nvPicPr>
          <p:cNvPr id="232243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2209800"/>
            <a:ext cx="5943600" cy="31702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57288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458" name="Rectangle 2"/>
          <p:cNvSpPr>
            <a:spLocks noGrp="1" noChangeArrowheads="1"/>
          </p:cNvSpPr>
          <p:nvPr>
            <p:ph type="title"/>
          </p:nvPr>
        </p:nvSpPr>
        <p:spPr/>
        <p:txBody>
          <a:bodyPr/>
          <a:lstStyle/>
          <a:p>
            <a:r>
              <a:rPr lang="en-US" altLang="en-US" dirty="0"/>
              <a:t>PAC: An example of </a:t>
            </a:r>
            <a:r>
              <a:rPr lang="en-US" altLang="en-US" dirty="0" err="1"/>
              <a:t>EigenFaces</a:t>
            </a:r>
            <a:endParaRPr lang="en-US" altLang="en-US" dirty="0"/>
          </a:p>
        </p:txBody>
      </p:sp>
      <p:sp>
        <p:nvSpPr>
          <p:cNvPr id="232345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FF0000"/>
                </a:solidFill>
              </a:rPr>
              <a:t>Case Study</a:t>
            </a:r>
            <a:r>
              <a:rPr lang="en-US" altLang="en-US" sz="2400" dirty="0"/>
              <a:t>: </a:t>
            </a:r>
            <a:r>
              <a:rPr lang="en-US" altLang="en-US" sz="2400" dirty="0" err="1">
                <a:solidFill>
                  <a:srgbClr val="000000"/>
                </a:solidFill>
              </a:rPr>
              <a:t>Eigenfaces</a:t>
            </a:r>
            <a:r>
              <a:rPr lang="en-US" altLang="en-US" sz="2400" dirty="0">
                <a:solidFill>
                  <a:srgbClr val="000000"/>
                </a:solidFill>
              </a:rPr>
              <a:t> for Face Detection/Recognition</a:t>
            </a:r>
          </a:p>
        </p:txBody>
      </p:sp>
      <p:sp>
        <p:nvSpPr>
          <p:cNvPr id="2323460" name="Rectangle 4"/>
          <p:cNvSpPr>
            <a:spLocks noChangeArrowheads="1"/>
          </p:cNvSpPr>
          <p:nvPr/>
        </p:nvSpPr>
        <p:spPr bwMode="auto">
          <a:xfrm>
            <a:off x="1752600" y="15240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M. Turk, A. </a:t>
            </a:r>
            <a:r>
              <a:rPr lang="en-US" altLang="en-US" sz="2000" dirty="0" err="1">
                <a:solidFill>
                  <a:srgbClr val="000000"/>
                </a:solidFill>
              </a:rPr>
              <a:t>Pentland</a:t>
            </a:r>
            <a:r>
              <a:rPr lang="en-US" altLang="en-US" sz="2000" dirty="0">
                <a:solidFill>
                  <a:srgbClr val="000000"/>
                </a:solidFill>
              </a:rPr>
              <a:t>, "</a:t>
            </a:r>
            <a:r>
              <a:rPr lang="en-US" altLang="en-US" sz="2000" dirty="0" err="1">
                <a:solidFill>
                  <a:srgbClr val="000000"/>
                </a:solidFill>
              </a:rPr>
              <a:t>Eigenfaces</a:t>
            </a:r>
            <a:r>
              <a:rPr lang="en-US" altLang="en-US" sz="2000" dirty="0">
                <a:solidFill>
                  <a:srgbClr val="000000"/>
                </a:solidFill>
              </a:rPr>
              <a:t> for Recognition", </a:t>
            </a:r>
            <a:r>
              <a:rPr lang="en-US" altLang="en-US" sz="2000" i="1" dirty="0">
                <a:solidFill>
                  <a:srgbClr val="000000"/>
                </a:solidFill>
              </a:rPr>
              <a:t>Journal of Cognitive Neuroscience</a:t>
            </a:r>
            <a:r>
              <a:rPr lang="en-US" altLang="en-US" sz="2000" dirty="0">
                <a:solidFill>
                  <a:srgbClr val="000000"/>
                </a:solidFill>
              </a:rPr>
              <a:t>, vol. 3, no. 1, pp. 71-86, 1991.</a:t>
            </a:r>
          </a:p>
        </p:txBody>
      </p:sp>
      <p:sp>
        <p:nvSpPr>
          <p:cNvPr id="2323461" name="Rectangle 5"/>
          <p:cNvSpPr>
            <a:spLocks noChangeArrowheads="1"/>
          </p:cNvSpPr>
          <p:nvPr/>
        </p:nvSpPr>
        <p:spPr bwMode="auto">
          <a:xfrm>
            <a:off x="1752600" y="22098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Face Recognition</a:t>
            </a:r>
          </a:p>
        </p:txBody>
      </p:sp>
      <p:sp>
        <p:nvSpPr>
          <p:cNvPr id="2323462" name="Rectangle 6"/>
          <p:cNvSpPr>
            <a:spLocks noChangeArrowheads="1"/>
          </p:cNvSpPr>
          <p:nvPr/>
        </p:nvSpPr>
        <p:spPr bwMode="auto">
          <a:xfrm>
            <a:off x="1752600" y="2743200"/>
            <a:ext cx="3886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 simplest approach is to think of it as a template matching problem</a:t>
            </a:r>
          </a:p>
        </p:txBody>
      </p:sp>
      <p:pic>
        <p:nvPicPr>
          <p:cNvPr id="2323463"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05600" y="2720976"/>
            <a:ext cx="3810000" cy="31464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23464" name="Rectangle 8"/>
          <p:cNvSpPr>
            <a:spLocks noChangeArrowheads="1"/>
          </p:cNvSpPr>
          <p:nvPr/>
        </p:nvSpPr>
        <p:spPr bwMode="auto">
          <a:xfrm>
            <a:off x="1752600" y="3810000"/>
            <a:ext cx="4953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Problems arise when performing recognition in a high-dimensional space.</a:t>
            </a:r>
          </a:p>
          <a:p>
            <a:pPr lvl="1"/>
            <a:r>
              <a:rPr lang="en-US" altLang="en-US" sz="2000" dirty="0">
                <a:solidFill>
                  <a:srgbClr val="000000"/>
                </a:solidFill>
              </a:rPr>
              <a:t>Significant improvements can be achieved by first mapping the data into a </a:t>
            </a:r>
            <a:r>
              <a:rPr lang="en-US" altLang="en-US" sz="2000" i="1" dirty="0">
                <a:solidFill>
                  <a:srgbClr val="000000"/>
                </a:solidFill>
              </a:rPr>
              <a:t>lower dimensionality </a:t>
            </a:r>
            <a:r>
              <a:rPr lang="en-US" altLang="en-US" sz="2000" dirty="0">
                <a:solidFill>
                  <a:srgbClr val="000000"/>
                </a:solidFill>
              </a:rPr>
              <a:t>space.</a:t>
            </a:r>
          </a:p>
          <a:p>
            <a:pPr lvl="1"/>
            <a:r>
              <a:rPr lang="en-US" altLang="en-US" sz="2000" dirty="0">
                <a:solidFill>
                  <a:srgbClr val="000000"/>
                </a:solidFill>
              </a:rPr>
              <a:t>How to find this lower-dimensional space?</a:t>
            </a:r>
          </a:p>
        </p:txBody>
      </p:sp>
    </p:spTree>
    <p:extLst>
      <p:ext uri="{BB962C8B-B14F-4D97-AF65-F5344CB8AC3E}">
        <p14:creationId xmlns:p14="http://schemas.microsoft.com/office/powerpoint/2010/main" val="1408722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34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234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234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3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3461" grpId="0"/>
      <p:bldP spid="2323462" grpId="0"/>
      <p:bldP spid="23234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Rectangle 2"/>
          <p:cNvSpPr>
            <a:spLocks noGrp="1" noChangeArrowheads="1"/>
          </p:cNvSpPr>
          <p:nvPr>
            <p:ph type="title"/>
          </p:nvPr>
        </p:nvSpPr>
        <p:spPr/>
        <p:txBody>
          <a:bodyPr/>
          <a:lstStyle/>
          <a:p>
            <a:r>
              <a:rPr lang="en-US" altLang="en-US"/>
              <a:t>Principal Component Analysis (PCA)</a:t>
            </a:r>
          </a:p>
        </p:txBody>
      </p:sp>
      <p:sp>
        <p:nvSpPr>
          <p:cNvPr id="2324483"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Main idea behind </a:t>
            </a:r>
            <a:r>
              <a:rPr lang="en-US" altLang="en-US" sz="2400" dirty="0" err="1">
                <a:solidFill>
                  <a:srgbClr val="000000"/>
                </a:solidFill>
              </a:rPr>
              <a:t>eigenfaces</a:t>
            </a:r>
            <a:endParaRPr lang="en-US" altLang="en-US" sz="2400" dirty="0">
              <a:solidFill>
                <a:srgbClr val="000000"/>
              </a:solidFill>
            </a:endParaRPr>
          </a:p>
        </p:txBody>
      </p:sp>
      <p:pic>
        <p:nvPicPr>
          <p:cNvPr id="232448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1870076"/>
            <a:ext cx="7467600" cy="16351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64703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dirty="0">
                <a:solidFill>
                  <a:schemeClr val="bg1">
                    <a:lumMod val="65000"/>
                  </a:schemeClr>
                </a:solidFill>
                <a:sym typeface="+mn-ea"/>
              </a:rPr>
              <a:t> </a:t>
            </a:r>
            <a:r>
              <a:rPr lang="en-US" altLang="zh-CN" dirty="0"/>
              <a:t>Principal Component Analysis</a:t>
            </a:r>
            <a:endParaRPr lang="en-US" altLang="zh-CN" dirty="0">
              <a:sym typeface="+mn-ea"/>
            </a:endParaRPr>
          </a:p>
          <a:p>
            <a:r>
              <a:rPr lang="en-US" altLang="zh-CN" dirty="0">
                <a:sym typeface="+mn-ea"/>
              </a:rPr>
              <a:t> Linear Discriminant Analysis</a:t>
            </a:r>
          </a:p>
          <a:p>
            <a:r>
              <a:rPr lang="en-US" altLang="zh-CN" dirty="0">
                <a:sym typeface="+mn-ea"/>
              </a:rPr>
              <a:t> </a:t>
            </a:r>
            <a:r>
              <a:rPr lang="en-US" altLang="zh-CN" sz="3200" dirty="0">
                <a:ea typeface="宋体" panose="02010600030101010101" pitchFamily="2" charset="-122"/>
              </a:rPr>
              <a:t>Nonnegative Matrix Factorization</a:t>
            </a:r>
          </a:p>
          <a:p>
            <a:r>
              <a:rPr lang="en-US" altLang="zh-CN" dirty="0"/>
              <a:t> Multi-Dimensional Scaling</a:t>
            </a:r>
          </a:p>
          <a:p>
            <a:r>
              <a:rPr lang="en-US" altLang="zh-CN" dirty="0">
                <a:sym typeface="+mn-ea"/>
              </a:rPr>
              <a:t> </a:t>
            </a:r>
            <a:r>
              <a:rPr lang="en-US" altLang="zh-CN" dirty="0"/>
              <a:t>Manifold Embedding</a:t>
            </a:r>
          </a:p>
          <a:p>
            <a:r>
              <a:rPr lang="en-US" altLang="zh-CN" dirty="0">
                <a:sym typeface="+mn-ea"/>
              </a:rPr>
              <a:t> </a:t>
            </a:r>
            <a:r>
              <a:rPr lang="en-US" altLang="zh-CN" dirty="0"/>
              <a:t>Locally Linear Embedding</a:t>
            </a:r>
            <a:endParaRPr lang="en-US" altLang="zh-CN" dirty="0">
              <a:sym typeface="+mn-ea"/>
            </a:endParaRPr>
          </a:p>
          <a:p>
            <a:endParaRPr lang="en-US" dirty="0"/>
          </a:p>
        </p:txBody>
      </p:sp>
    </p:spTree>
    <p:extLst>
      <p:ext uri="{BB962C8B-B14F-4D97-AF65-F5344CB8AC3E}">
        <p14:creationId xmlns:p14="http://schemas.microsoft.com/office/powerpoint/2010/main" val="80424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506" name="Rectangle 2"/>
          <p:cNvSpPr>
            <a:spLocks noGrp="1" noChangeArrowheads="1"/>
          </p:cNvSpPr>
          <p:nvPr>
            <p:ph type="title"/>
          </p:nvPr>
        </p:nvSpPr>
        <p:spPr/>
        <p:txBody>
          <a:bodyPr/>
          <a:lstStyle/>
          <a:p>
            <a:r>
              <a:rPr lang="en-US" altLang="en-US"/>
              <a:t>Principal Component Analysis (PCA)</a:t>
            </a:r>
          </a:p>
        </p:txBody>
      </p:sp>
      <p:sp>
        <p:nvSpPr>
          <p:cNvPr id="232550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Computation of the </a:t>
            </a:r>
            <a:r>
              <a:rPr lang="en-US" altLang="en-US" sz="2400" dirty="0" err="1">
                <a:solidFill>
                  <a:srgbClr val="000000"/>
                </a:solidFill>
              </a:rPr>
              <a:t>eigenfaces</a:t>
            </a:r>
            <a:endParaRPr lang="en-US" altLang="en-US" sz="2400" dirty="0">
              <a:solidFill>
                <a:srgbClr val="000000"/>
              </a:solidFill>
            </a:endParaRPr>
          </a:p>
        </p:txBody>
      </p:sp>
      <p:pic>
        <p:nvPicPr>
          <p:cNvPr id="232550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603376"/>
            <a:ext cx="7010400" cy="48736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255580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530" name="Rectangle 2"/>
          <p:cNvSpPr>
            <a:spLocks noGrp="1" noChangeArrowheads="1"/>
          </p:cNvSpPr>
          <p:nvPr>
            <p:ph type="title"/>
          </p:nvPr>
        </p:nvSpPr>
        <p:spPr/>
        <p:txBody>
          <a:bodyPr/>
          <a:lstStyle/>
          <a:p>
            <a:r>
              <a:rPr lang="en-US" altLang="en-US"/>
              <a:t>Principal Component Analysis (PCA)</a:t>
            </a:r>
          </a:p>
        </p:txBody>
      </p:sp>
      <p:sp>
        <p:nvSpPr>
          <p:cNvPr id="232653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Computation of the </a:t>
            </a:r>
            <a:r>
              <a:rPr lang="en-US" altLang="en-US" sz="2400" dirty="0" err="1">
                <a:solidFill>
                  <a:srgbClr val="000000"/>
                </a:solidFill>
              </a:rPr>
              <a:t>eigenfaces</a:t>
            </a:r>
            <a:r>
              <a:rPr lang="en-US" altLang="en-US" sz="2400" dirty="0">
                <a:solidFill>
                  <a:srgbClr val="000000"/>
                </a:solidFill>
              </a:rPr>
              <a:t> – cont.</a:t>
            </a:r>
          </a:p>
        </p:txBody>
      </p:sp>
      <p:pic>
        <p:nvPicPr>
          <p:cNvPr id="232653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644650"/>
            <a:ext cx="6019800" cy="42608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830383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7554" name="Rectangle 2"/>
          <p:cNvSpPr>
            <a:spLocks noGrp="1" noChangeArrowheads="1"/>
          </p:cNvSpPr>
          <p:nvPr>
            <p:ph type="title"/>
          </p:nvPr>
        </p:nvSpPr>
        <p:spPr/>
        <p:txBody>
          <a:bodyPr/>
          <a:lstStyle/>
          <a:p>
            <a:r>
              <a:rPr lang="en-US" altLang="en-US"/>
              <a:t>Principal Component Analysis (PCA)</a:t>
            </a:r>
          </a:p>
        </p:txBody>
      </p:sp>
      <p:sp>
        <p:nvSpPr>
          <p:cNvPr id="232755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Computation of the </a:t>
            </a:r>
            <a:r>
              <a:rPr lang="en-US" altLang="en-US" sz="2400" dirty="0" err="1">
                <a:solidFill>
                  <a:srgbClr val="000000"/>
                </a:solidFill>
              </a:rPr>
              <a:t>eigenfaces</a:t>
            </a:r>
            <a:r>
              <a:rPr lang="en-US" altLang="en-US" sz="2400" dirty="0">
                <a:solidFill>
                  <a:srgbClr val="000000"/>
                </a:solidFill>
              </a:rPr>
              <a:t> – cont.</a:t>
            </a:r>
          </a:p>
        </p:txBody>
      </p:sp>
      <p:pic>
        <p:nvPicPr>
          <p:cNvPr id="232755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524000"/>
            <a:ext cx="7162800" cy="48577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887538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7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578" name="Rectangle 2"/>
          <p:cNvSpPr>
            <a:spLocks noGrp="1" noChangeArrowheads="1"/>
          </p:cNvSpPr>
          <p:nvPr>
            <p:ph type="title"/>
          </p:nvPr>
        </p:nvSpPr>
        <p:spPr/>
        <p:txBody>
          <a:bodyPr/>
          <a:lstStyle/>
          <a:p>
            <a:r>
              <a:rPr lang="en-US" altLang="en-US"/>
              <a:t>Principal Component Analysis (PCA)</a:t>
            </a:r>
          </a:p>
        </p:txBody>
      </p:sp>
      <p:sp>
        <p:nvSpPr>
          <p:cNvPr id="232857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Computation of the </a:t>
            </a:r>
            <a:r>
              <a:rPr lang="en-US" altLang="en-US" sz="2400" dirty="0" err="1">
                <a:solidFill>
                  <a:srgbClr val="000000"/>
                </a:solidFill>
              </a:rPr>
              <a:t>eigenfaces</a:t>
            </a:r>
            <a:r>
              <a:rPr lang="en-US" altLang="en-US" sz="2400" dirty="0">
                <a:solidFill>
                  <a:srgbClr val="000000"/>
                </a:solidFill>
              </a:rPr>
              <a:t> – cont.</a:t>
            </a:r>
          </a:p>
        </p:txBody>
      </p:sp>
      <p:pic>
        <p:nvPicPr>
          <p:cNvPr id="232858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828801"/>
            <a:ext cx="7239000" cy="36671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086939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602" name="Rectangle 2"/>
          <p:cNvSpPr>
            <a:spLocks noGrp="1" noChangeArrowheads="1"/>
          </p:cNvSpPr>
          <p:nvPr>
            <p:ph type="title"/>
          </p:nvPr>
        </p:nvSpPr>
        <p:spPr/>
        <p:txBody>
          <a:bodyPr/>
          <a:lstStyle/>
          <a:p>
            <a:r>
              <a:rPr lang="en-US" altLang="en-US"/>
              <a:t>Principal Component Analysis (PCA)</a:t>
            </a:r>
          </a:p>
        </p:txBody>
      </p:sp>
      <p:sp>
        <p:nvSpPr>
          <p:cNvPr id="2329603"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Representing faces onto this basis</a:t>
            </a:r>
          </a:p>
        </p:txBody>
      </p:sp>
      <p:pic>
        <p:nvPicPr>
          <p:cNvPr id="232960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447800"/>
            <a:ext cx="7315200" cy="4989512"/>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684866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626" name="Rectangle 2"/>
          <p:cNvSpPr>
            <a:spLocks noGrp="1" noChangeArrowheads="1"/>
          </p:cNvSpPr>
          <p:nvPr>
            <p:ph type="title"/>
          </p:nvPr>
        </p:nvSpPr>
        <p:spPr/>
        <p:txBody>
          <a:bodyPr/>
          <a:lstStyle/>
          <a:p>
            <a:r>
              <a:rPr lang="en-US" altLang="en-US"/>
              <a:t>Principal Component Analysis (PCA)</a:t>
            </a:r>
          </a:p>
        </p:txBody>
      </p:sp>
      <p:sp>
        <p:nvSpPr>
          <p:cNvPr id="233062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Representing faces onto this basis – cont.</a:t>
            </a:r>
          </a:p>
        </p:txBody>
      </p:sp>
      <p:pic>
        <p:nvPicPr>
          <p:cNvPr id="23306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9400" y="1828800"/>
            <a:ext cx="6400800" cy="19240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986124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650" name="Rectangle 2"/>
          <p:cNvSpPr>
            <a:spLocks noGrp="1" noChangeArrowheads="1"/>
          </p:cNvSpPr>
          <p:nvPr>
            <p:ph type="title"/>
          </p:nvPr>
        </p:nvSpPr>
        <p:spPr/>
        <p:txBody>
          <a:bodyPr/>
          <a:lstStyle/>
          <a:p>
            <a:r>
              <a:rPr lang="en-US" altLang="en-US"/>
              <a:t>Principal Component Analysis (PCA)</a:t>
            </a:r>
          </a:p>
        </p:txBody>
      </p:sp>
      <p:sp>
        <p:nvSpPr>
          <p:cNvPr id="233165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Face Recognition Using </a:t>
            </a:r>
            <a:r>
              <a:rPr lang="en-US" altLang="en-US" sz="2400" dirty="0" err="1">
                <a:solidFill>
                  <a:srgbClr val="000000"/>
                </a:solidFill>
              </a:rPr>
              <a:t>Eigenfaces</a:t>
            </a:r>
            <a:endParaRPr lang="en-US" altLang="en-US" sz="2400" dirty="0">
              <a:solidFill>
                <a:srgbClr val="000000"/>
              </a:solidFill>
            </a:endParaRPr>
          </a:p>
        </p:txBody>
      </p:sp>
      <p:pic>
        <p:nvPicPr>
          <p:cNvPr id="233165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547812"/>
            <a:ext cx="7239000" cy="47005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377032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1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674" name="Rectangle 2"/>
          <p:cNvSpPr>
            <a:spLocks noGrp="1" noChangeArrowheads="1"/>
          </p:cNvSpPr>
          <p:nvPr>
            <p:ph type="title"/>
          </p:nvPr>
        </p:nvSpPr>
        <p:spPr/>
        <p:txBody>
          <a:bodyPr/>
          <a:lstStyle/>
          <a:p>
            <a:r>
              <a:rPr lang="en-US" altLang="en-US"/>
              <a:t>Principal Component Analysis (PCA)</a:t>
            </a:r>
          </a:p>
        </p:txBody>
      </p:sp>
      <p:sp>
        <p:nvSpPr>
          <p:cNvPr id="233267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Face Recognition Using </a:t>
            </a:r>
            <a:r>
              <a:rPr lang="en-US" altLang="en-US" sz="2400" dirty="0" err="1">
                <a:solidFill>
                  <a:srgbClr val="000000"/>
                </a:solidFill>
              </a:rPr>
              <a:t>Eigenfaces</a:t>
            </a:r>
            <a:r>
              <a:rPr lang="en-US" altLang="en-US" sz="2400" dirty="0">
                <a:solidFill>
                  <a:srgbClr val="000000"/>
                </a:solidFill>
              </a:rPr>
              <a:t> – cont.</a:t>
            </a:r>
          </a:p>
        </p:txBody>
      </p:sp>
      <p:sp>
        <p:nvSpPr>
          <p:cNvPr id="2332676" name="Rectangle 4"/>
          <p:cNvSpPr>
            <a:spLocks noChangeArrowheads="1"/>
          </p:cNvSpPr>
          <p:nvPr/>
        </p:nvSpPr>
        <p:spPr bwMode="auto">
          <a:xfrm>
            <a:off x="1752600" y="16764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 distance </a:t>
            </a:r>
            <a:r>
              <a:rPr lang="en-US" altLang="en-US" sz="2000" i="1" dirty="0" err="1">
                <a:solidFill>
                  <a:srgbClr val="000000"/>
                </a:solidFill>
              </a:rPr>
              <a:t>e</a:t>
            </a:r>
            <a:r>
              <a:rPr lang="en-US" altLang="en-US" sz="2000" i="1" baseline="-25000" dirty="0" err="1">
                <a:solidFill>
                  <a:srgbClr val="000000"/>
                </a:solidFill>
              </a:rPr>
              <a:t>r</a:t>
            </a:r>
            <a:r>
              <a:rPr lang="en-US" altLang="en-US" sz="2000" i="1" dirty="0">
                <a:solidFill>
                  <a:srgbClr val="000000"/>
                </a:solidFill>
              </a:rPr>
              <a:t> </a:t>
            </a:r>
            <a:r>
              <a:rPr lang="en-US" altLang="en-US" sz="2000" dirty="0">
                <a:solidFill>
                  <a:srgbClr val="000000"/>
                </a:solidFill>
              </a:rPr>
              <a:t>is called </a:t>
            </a:r>
            <a:r>
              <a:rPr lang="en-US" altLang="en-US" sz="2000" i="1" u="sng" dirty="0">
                <a:solidFill>
                  <a:srgbClr val="000000"/>
                </a:solidFill>
              </a:rPr>
              <a:t>distance within the face space</a:t>
            </a:r>
            <a:r>
              <a:rPr lang="en-US" altLang="en-US" sz="2000" u="sng" dirty="0">
                <a:solidFill>
                  <a:srgbClr val="000000"/>
                </a:solidFill>
              </a:rPr>
              <a:t> (</a:t>
            </a:r>
            <a:r>
              <a:rPr lang="en-US" altLang="en-US" sz="2000" i="1" u="sng" dirty="0" err="1">
                <a:solidFill>
                  <a:srgbClr val="000000"/>
                </a:solidFill>
              </a:rPr>
              <a:t>difs</a:t>
            </a:r>
            <a:r>
              <a:rPr lang="en-US" altLang="en-US" sz="2000" u="sng" dirty="0">
                <a:solidFill>
                  <a:srgbClr val="000000"/>
                </a:solidFill>
              </a:rPr>
              <a:t>)</a:t>
            </a:r>
          </a:p>
          <a:p>
            <a:pPr lvl="1"/>
            <a:r>
              <a:rPr lang="en-US" altLang="en-US" sz="2000" u="sng" dirty="0">
                <a:solidFill>
                  <a:srgbClr val="000000"/>
                </a:solidFill>
              </a:rPr>
              <a:t>Comment</a:t>
            </a:r>
            <a:r>
              <a:rPr lang="en-US" altLang="en-US" sz="2000" dirty="0">
                <a:solidFill>
                  <a:srgbClr val="000000"/>
                </a:solidFill>
              </a:rPr>
              <a:t>: we can use the common Euclidean distance to compute </a:t>
            </a:r>
            <a:r>
              <a:rPr lang="en-US" altLang="en-US" sz="2000" i="1" dirty="0" err="1">
                <a:solidFill>
                  <a:srgbClr val="000000"/>
                </a:solidFill>
              </a:rPr>
              <a:t>e</a:t>
            </a:r>
            <a:r>
              <a:rPr lang="en-US" altLang="en-US" sz="2000" i="1" baseline="-25000" dirty="0" err="1">
                <a:solidFill>
                  <a:srgbClr val="000000"/>
                </a:solidFill>
              </a:rPr>
              <a:t>r</a:t>
            </a:r>
            <a:r>
              <a:rPr lang="en-US" altLang="en-US" sz="2000" dirty="0">
                <a:solidFill>
                  <a:srgbClr val="000000"/>
                </a:solidFill>
              </a:rPr>
              <a:t>, however, it has been reported that the </a:t>
            </a:r>
            <a:r>
              <a:rPr lang="en-US" altLang="en-US" sz="2000" i="1" dirty="0" err="1">
                <a:solidFill>
                  <a:srgbClr val="000000"/>
                </a:solidFill>
              </a:rPr>
              <a:t>Mahalanobis</a:t>
            </a:r>
            <a:r>
              <a:rPr lang="en-US" altLang="en-US" sz="2000" i="1" dirty="0">
                <a:solidFill>
                  <a:srgbClr val="000000"/>
                </a:solidFill>
              </a:rPr>
              <a:t> distance </a:t>
            </a:r>
            <a:r>
              <a:rPr lang="en-US" altLang="en-US" sz="2000" dirty="0">
                <a:solidFill>
                  <a:srgbClr val="000000"/>
                </a:solidFill>
              </a:rPr>
              <a:t>performs better:</a:t>
            </a:r>
          </a:p>
        </p:txBody>
      </p:sp>
      <p:pic>
        <p:nvPicPr>
          <p:cNvPr id="23326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76600" y="3200400"/>
            <a:ext cx="5486400" cy="10175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633890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698" name="Rectangle 2"/>
          <p:cNvSpPr>
            <a:spLocks noGrp="1" noChangeArrowheads="1"/>
          </p:cNvSpPr>
          <p:nvPr>
            <p:ph type="title"/>
          </p:nvPr>
        </p:nvSpPr>
        <p:spPr/>
        <p:txBody>
          <a:bodyPr/>
          <a:lstStyle/>
          <a:p>
            <a:r>
              <a:rPr lang="en-US" altLang="en-US"/>
              <a:t>Principal Component Analysis (PCA)</a:t>
            </a:r>
          </a:p>
        </p:txBody>
      </p:sp>
      <p:sp>
        <p:nvSpPr>
          <p:cNvPr id="233369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Face Detection Using </a:t>
            </a:r>
            <a:r>
              <a:rPr lang="en-US" altLang="en-US" sz="2400" dirty="0" err="1">
                <a:solidFill>
                  <a:srgbClr val="000000"/>
                </a:solidFill>
              </a:rPr>
              <a:t>Eigenfaces</a:t>
            </a:r>
            <a:endParaRPr lang="en-US" altLang="en-US" sz="2400" dirty="0">
              <a:solidFill>
                <a:srgbClr val="000000"/>
              </a:solidFill>
            </a:endParaRPr>
          </a:p>
        </p:txBody>
      </p:sp>
      <p:pic>
        <p:nvPicPr>
          <p:cNvPr id="233370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00400" y="1855788"/>
            <a:ext cx="5562600" cy="3446462"/>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274502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3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22" name="Rectangle 2"/>
          <p:cNvSpPr>
            <a:spLocks noGrp="1" noChangeArrowheads="1"/>
          </p:cNvSpPr>
          <p:nvPr>
            <p:ph type="title"/>
          </p:nvPr>
        </p:nvSpPr>
        <p:spPr/>
        <p:txBody>
          <a:bodyPr/>
          <a:lstStyle/>
          <a:p>
            <a:r>
              <a:rPr lang="en-US" altLang="en-US"/>
              <a:t>Principal Component Analysis (PCA)</a:t>
            </a:r>
          </a:p>
        </p:txBody>
      </p:sp>
      <p:sp>
        <p:nvSpPr>
          <p:cNvPr id="2334723"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Face Detection Using </a:t>
            </a:r>
            <a:r>
              <a:rPr lang="en-US" altLang="en-US" sz="2400" dirty="0" err="1">
                <a:solidFill>
                  <a:srgbClr val="000000"/>
                </a:solidFill>
              </a:rPr>
              <a:t>Eigenfaces</a:t>
            </a:r>
            <a:r>
              <a:rPr lang="en-US" altLang="en-US" sz="2400" dirty="0">
                <a:solidFill>
                  <a:srgbClr val="000000"/>
                </a:solidFill>
              </a:rPr>
              <a:t> – cont.</a:t>
            </a:r>
          </a:p>
        </p:txBody>
      </p:sp>
      <p:pic>
        <p:nvPicPr>
          <p:cNvPr id="23347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2209800"/>
            <a:ext cx="7086600" cy="27892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45659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8.1: Principal Component Analysis </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5746" name="Rectangle 2"/>
          <p:cNvSpPr>
            <a:spLocks noGrp="1" noChangeArrowheads="1"/>
          </p:cNvSpPr>
          <p:nvPr>
            <p:ph type="title"/>
          </p:nvPr>
        </p:nvSpPr>
        <p:spPr/>
        <p:txBody>
          <a:bodyPr/>
          <a:lstStyle/>
          <a:p>
            <a:r>
              <a:rPr lang="en-US" altLang="en-US"/>
              <a:t>Principal Component Analysis (PCA)</a:t>
            </a:r>
          </a:p>
        </p:txBody>
      </p:sp>
      <p:sp>
        <p:nvSpPr>
          <p:cNvPr id="2335747" name="Rectangle 3"/>
          <p:cNvSpPr>
            <a:spLocks noChangeArrowheads="1"/>
          </p:cNvSpPr>
          <p:nvPr/>
        </p:nvSpPr>
        <p:spPr bwMode="auto">
          <a:xfrm>
            <a:off x="1752600" y="990600"/>
            <a:ext cx="32766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Reconstruction of faces and non-faces</a:t>
            </a:r>
          </a:p>
        </p:txBody>
      </p:sp>
      <p:pic>
        <p:nvPicPr>
          <p:cNvPr id="23357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15000" y="914400"/>
            <a:ext cx="4191000" cy="5536733"/>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360956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6770" name="Rectangle 2"/>
          <p:cNvSpPr>
            <a:spLocks noGrp="1" noChangeArrowheads="1"/>
          </p:cNvSpPr>
          <p:nvPr>
            <p:ph type="title"/>
          </p:nvPr>
        </p:nvSpPr>
        <p:spPr/>
        <p:txBody>
          <a:bodyPr/>
          <a:lstStyle/>
          <a:p>
            <a:r>
              <a:rPr lang="en-US" altLang="en-US"/>
              <a:t>Principal Component Analysis (PCA)</a:t>
            </a:r>
          </a:p>
        </p:txBody>
      </p:sp>
      <p:sp>
        <p:nvSpPr>
          <p:cNvPr id="2336771" name="Rectangle 3"/>
          <p:cNvSpPr>
            <a:spLocks noChangeArrowheads="1"/>
          </p:cNvSpPr>
          <p:nvPr/>
        </p:nvSpPr>
        <p:spPr bwMode="auto">
          <a:xfrm>
            <a:off x="1752600" y="990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Time requirements</a:t>
            </a:r>
          </a:p>
        </p:txBody>
      </p:sp>
      <p:sp>
        <p:nvSpPr>
          <p:cNvPr id="2336772" name="Rectangle 4"/>
          <p:cNvSpPr>
            <a:spLocks noChangeArrowheads="1"/>
          </p:cNvSpPr>
          <p:nvPr/>
        </p:nvSpPr>
        <p:spPr bwMode="auto">
          <a:xfrm>
            <a:off x="1752600" y="15240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About 400 </a:t>
            </a:r>
            <a:r>
              <a:rPr lang="en-US" altLang="en-US" sz="2000" dirty="0" err="1">
                <a:solidFill>
                  <a:srgbClr val="000000"/>
                </a:solidFill>
              </a:rPr>
              <a:t>ms</a:t>
            </a:r>
            <a:r>
              <a:rPr lang="en-US" altLang="en-US" sz="2000" dirty="0">
                <a:solidFill>
                  <a:srgbClr val="000000"/>
                </a:solidFill>
              </a:rPr>
              <a:t> (Lisp, Sun4, 128x128 images)</a:t>
            </a:r>
          </a:p>
        </p:txBody>
      </p:sp>
      <p:sp>
        <p:nvSpPr>
          <p:cNvPr id="2336773" name="Rectangle 5"/>
          <p:cNvSpPr>
            <a:spLocks noChangeArrowheads="1"/>
          </p:cNvSpPr>
          <p:nvPr/>
        </p:nvSpPr>
        <p:spPr bwMode="auto">
          <a:xfrm>
            <a:off x="1752600" y="2057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Applications</a:t>
            </a:r>
          </a:p>
        </p:txBody>
      </p:sp>
      <p:sp>
        <p:nvSpPr>
          <p:cNvPr id="2336774" name="Rectangle 6"/>
          <p:cNvSpPr>
            <a:spLocks noChangeArrowheads="1"/>
          </p:cNvSpPr>
          <p:nvPr/>
        </p:nvSpPr>
        <p:spPr bwMode="auto">
          <a:xfrm>
            <a:off x="1752600" y="25908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Face detection, tracking, and recognition</a:t>
            </a:r>
          </a:p>
        </p:txBody>
      </p:sp>
      <p:pic>
        <p:nvPicPr>
          <p:cNvPr id="233677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00400" y="3276601"/>
            <a:ext cx="5943600" cy="2932113"/>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72666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7794" name="Rectangle 2"/>
          <p:cNvSpPr>
            <a:spLocks noGrp="1" noChangeArrowheads="1"/>
          </p:cNvSpPr>
          <p:nvPr>
            <p:ph type="title"/>
          </p:nvPr>
        </p:nvSpPr>
        <p:spPr/>
        <p:txBody>
          <a:bodyPr/>
          <a:lstStyle/>
          <a:p>
            <a:r>
              <a:rPr lang="en-US" altLang="en-US"/>
              <a:t>Principal Component Analysis (PCA)</a:t>
            </a:r>
          </a:p>
        </p:txBody>
      </p:sp>
      <p:sp>
        <p:nvSpPr>
          <p:cNvPr id="2337795" name="Rectangle 3"/>
          <p:cNvSpPr>
            <a:spLocks noChangeArrowheads="1"/>
          </p:cNvSpPr>
          <p:nvPr/>
        </p:nvSpPr>
        <p:spPr bwMode="auto">
          <a:xfrm>
            <a:off x="1752600" y="990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Problems</a:t>
            </a:r>
          </a:p>
        </p:txBody>
      </p:sp>
      <p:sp>
        <p:nvSpPr>
          <p:cNvPr id="2337796" name="Rectangle 4"/>
          <p:cNvSpPr>
            <a:spLocks noChangeArrowheads="1"/>
          </p:cNvSpPr>
          <p:nvPr/>
        </p:nvSpPr>
        <p:spPr bwMode="auto">
          <a:xfrm>
            <a:off x="1752600" y="1524000"/>
            <a:ext cx="8686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Background (de-emphasize the outside of the face – e.g., by multiplying the input image by a 2D Gaussian window centered on the face)</a:t>
            </a:r>
          </a:p>
          <a:p>
            <a:pPr lvl="1"/>
            <a:r>
              <a:rPr lang="en-US" altLang="en-US" sz="2000">
                <a:solidFill>
                  <a:srgbClr val="000000"/>
                </a:solidFill>
              </a:rPr>
              <a:t>Lighting conditions (performance degrades with light changes)</a:t>
            </a:r>
          </a:p>
          <a:p>
            <a:pPr lvl="1"/>
            <a:r>
              <a:rPr lang="en-US" altLang="en-US" sz="2000">
                <a:solidFill>
                  <a:srgbClr val="000000"/>
                </a:solidFill>
              </a:rPr>
              <a:t>Scale (performance decreases quickly with changes to head size)</a:t>
            </a:r>
          </a:p>
          <a:p>
            <a:pPr lvl="2"/>
            <a:r>
              <a:rPr lang="en-US" altLang="en-US" sz="1800">
                <a:solidFill>
                  <a:srgbClr val="000000"/>
                </a:solidFill>
              </a:rPr>
              <a:t>multi-scale eigenspaces</a:t>
            </a:r>
          </a:p>
          <a:p>
            <a:pPr lvl="2"/>
            <a:r>
              <a:rPr lang="en-US" altLang="en-US" sz="1800">
                <a:solidFill>
                  <a:srgbClr val="000000"/>
                </a:solidFill>
              </a:rPr>
              <a:t>scale input image to multiple sizes</a:t>
            </a:r>
          </a:p>
          <a:p>
            <a:pPr lvl="1"/>
            <a:r>
              <a:rPr lang="en-US" altLang="en-US" sz="2000">
                <a:solidFill>
                  <a:srgbClr val="000000"/>
                </a:solidFill>
              </a:rPr>
              <a:t>Orientation (performance decreases but not as fast as with scale changes)</a:t>
            </a:r>
          </a:p>
          <a:p>
            <a:pPr lvl="2"/>
            <a:r>
              <a:rPr lang="en-US" altLang="en-US" sz="1800">
                <a:solidFill>
                  <a:srgbClr val="000000"/>
                </a:solidFill>
              </a:rPr>
              <a:t>plane rotations can be handled</a:t>
            </a:r>
          </a:p>
          <a:p>
            <a:pPr lvl="2"/>
            <a:r>
              <a:rPr lang="en-US" altLang="en-US" sz="1800">
                <a:solidFill>
                  <a:srgbClr val="000000"/>
                </a:solidFill>
              </a:rPr>
              <a:t>out-of-plane rotations are more difficult to handle</a:t>
            </a:r>
          </a:p>
        </p:txBody>
      </p:sp>
    </p:spTree>
    <p:extLst>
      <p:ext uri="{BB962C8B-B14F-4D97-AF65-F5344CB8AC3E}">
        <p14:creationId xmlns:p14="http://schemas.microsoft.com/office/powerpoint/2010/main" val="294838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7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7796"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8818" name="Rectangle 2"/>
          <p:cNvSpPr>
            <a:spLocks noGrp="1" noChangeArrowheads="1"/>
          </p:cNvSpPr>
          <p:nvPr>
            <p:ph type="title"/>
          </p:nvPr>
        </p:nvSpPr>
        <p:spPr/>
        <p:txBody>
          <a:bodyPr/>
          <a:lstStyle/>
          <a:p>
            <a:r>
              <a:rPr lang="en-US" altLang="en-US"/>
              <a:t>Principal Component Analysis (PCA)</a:t>
            </a:r>
          </a:p>
        </p:txBody>
      </p:sp>
      <p:pic>
        <p:nvPicPr>
          <p:cNvPr id="2338819"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14600" y="3048000"/>
            <a:ext cx="3276600" cy="32766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338820" name="Rectangle 4"/>
          <p:cNvSpPr>
            <a:spLocks noChangeArrowheads="1"/>
          </p:cNvSpPr>
          <p:nvPr/>
        </p:nvSpPr>
        <p:spPr bwMode="auto">
          <a:xfrm>
            <a:off x="1752600" y="990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Experiments</a:t>
            </a:r>
          </a:p>
        </p:txBody>
      </p:sp>
      <p:sp>
        <p:nvSpPr>
          <p:cNvPr id="2338821" name="Rectangle 5"/>
          <p:cNvSpPr>
            <a:spLocks noChangeArrowheads="1"/>
          </p:cNvSpPr>
          <p:nvPr/>
        </p:nvSpPr>
        <p:spPr bwMode="auto">
          <a:xfrm>
            <a:off x="1752600" y="1524000"/>
            <a:ext cx="8686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16 subjects, 3 orientations, 3 sizes</a:t>
            </a:r>
          </a:p>
          <a:p>
            <a:pPr lvl="1"/>
            <a:r>
              <a:rPr lang="en-US" altLang="en-US" sz="2000">
                <a:solidFill>
                  <a:srgbClr val="000000"/>
                </a:solidFill>
              </a:rPr>
              <a:t>3 lighting conditions, 6 resolutions (512x512 ... 16x16)</a:t>
            </a:r>
          </a:p>
          <a:p>
            <a:pPr lvl="1"/>
            <a:r>
              <a:rPr lang="en-US" altLang="en-US" sz="2000">
                <a:solidFill>
                  <a:srgbClr val="000000"/>
                </a:solidFill>
              </a:rPr>
              <a:t>Total number of images: 2,592</a:t>
            </a:r>
          </a:p>
        </p:txBody>
      </p:sp>
      <p:pic>
        <p:nvPicPr>
          <p:cNvPr id="2338822"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80164" y="3086100"/>
            <a:ext cx="3297237" cy="32575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452230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9842" name="Rectangle 2"/>
          <p:cNvSpPr>
            <a:spLocks noGrp="1" noChangeArrowheads="1"/>
          </p:cNvSpPr>
          <p:nvPr>
            <p:ph type="title"/>
          </p:nvPr>
        </p:nvSpPr>
        <p:spPr/>
        <p:txBody>
          <a:bodyPr/>
          <a:lstStyle/>
          <a:p>
            <a:r>
              <a:rPr lang="en-US" altLang="en-US"/>
              <a:t>Principal Component Analysis (PCA)</a:t>
            </a:r>
          </a:p>
        </p:txBody>
      </p:sp>
      <p:sp>
        <p:nvSpPr>
          <p:cNvPr id="2339843" name="Rectangle 3"/>
          <p:cNvSpPr>
            <a:spLocks noChangeArrowheads="1"/>
          </p:cNvSpPr>
          <p:nvPr/>
        </p:nvSpPr>
        <p:spPr bwMode="auto">
          <a:xfrm>
            <a:off x="1752600" y="990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u="sng">
                <a:solidFill>
                  <a:srgbClr val="000000"/>
                </a:solidFill>
              </a:rPr>
              <a:t>Experiment 1</a:t>
            </a:r>
          </a:p>
        </p:txBody>
      </p:sp>
      <p:sp>
        <p:nvSpPr>
          <p:cNvPr id="2339844" name="Rectangle 4"/>
          <p:cNvSpPr>
            <a:spLocks noChangeArrowheads="1"/>
          </p:cNvSpPr>
          <p:nvPr/>
        </p:nvSpPr>
        <p:spPr bwMode="auto">
          <a:xfrm>
            <a:off x="1752600" y="1524000"/>
            <a:ext cx="8686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Used various sets of 16 images for training</a:t>
            </a:r>
          </a:p>
          <a:p>
            <a:pPr lvl="1"/>
            <a:r>
              <a:rPr lang="en-US" altLang="en-US" sz="2000">
                <a:solidFill>
                  <a:srgbClr val="000000"/>
                </a:solidFill>
              </a:rPr>
              <a:t>One image/person, taken under the same conditions</a:t>
            </a:r>
          </a:p>
          <a:p>
            <a:pPr lvl="1"/>
            <a:r>
              <a:rPr lang="en-US" altLang="en-US" sz="2000">
                <a:solidFill>
                  <a:srgbClr val="000000"/>
                </a:solidFill>
              </a:rPr>
              <a:t>Eigenfaces were computed offline (7 eigenfaces used)</a:t>
            </a:r>
          </a:p>
          <a:p>
            <a:pPr lvl="1"/>
            <a:r>
              <a:rPr lang="en-US" altLang="en-US" sz="2000">
                <a:solidFill>
                  <a:srgbClr val="000000"/>
                </a:solidFill>
              </a:rPr>
              <a:t>Classify the rest images as one of the 16 individuals</a:t>
            </a:r>
          </a:p>
          <a:p>
            <a:pPr lvl="1"/>
            <a:r>
              <a:rPr lang="en-US" altLang="en-US" sz="2000">
                <a:solidFill>
                  <a:srgbClr val="000000"/>
                </a:solidFill>
              </a:rPr>
              <a:t>No rejections (no threshold for </a:t>
            </a:r>
            <a:r>
              <a:rPr lang="en-US" altLang="en-US" sz="2000" i="1">
                <a:solidFill>
                  <a:srgbClr val="000000"/>
                </a:solidFill>
              </a:rPr>
              <a:t>difs</a:t>
            </a:r>
            <a:r>
              <a:rPr lang="en-US" altLang="en-US" sz="2000">
                <a:solidFill>
                  <a:srgbClr val="000000"/>
                </a:solidFill>
              </a:rPr>
              <a:t>)</a:t>
            </a:r>
          </a:p>
        </p:txBody>
      </p:sp>
      <p:sp>
        <p:nvSpPr>
          <p:cNvPr id="2339845" name="Rectangle 5"/>
          <p:cNvSpPr>
            <a:spLocks noChangeArrowheads="1"/>
          </p:cNvSpPr>
          <p:nvPr/>
        </p:nvSpPr>
        <p:spPr bwMode="auto">
          <a:xfrm>
            <a:off x="1752600" y="3657600"/>
            <a:ext cx="8686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Performed a large number of experiments and averaged the results:</a:t>
            </a:r>
          </a:p>
          <a:p>
            <a:pPr lvl="2"/>
            <a:r>
              <a:rPr lang="en-US" altLang="en-US" sz="1800">
                <a:solidFill>
                  <a:srgbClr val="000000"/>
                </a:solidFill>
              </a:rPr>
              <a:t>96% correct averaged over light variation</a:t>
            </a:r>
          </a:p>
          <a:p>
            <a:pPr lvl="2"/>
            <a:r>
              <a:rPr lang="en-US" altLang="en-US" sz="1800">
                <a:solidFill>
                  <a:srgbClr val="000000"/>
                </a:solidFill>
              </a:rPr>
              <a:t>85% correct averaged over orientation variation</a:t>
            </a:r>
          </a:p>
          <a:p>
            <a:pPr lvl="2"/>
            <a:r>
              <a:rPr lang="en-US" altLang="en-US" sz="1800">
                <a:solidFill>
                  <a:srgbClr val="000000"/>
                </a:solidFill>
              </a:rPr>
              <a:t>64% correct averaged over size variation</a:t>
            </a:r>
          </a:p>
        </p:txBody>
      </p:sp>
    </p:spTree>
    <p:extLst>
      <p:ext uri="{BB962C8B-B14F-4D97-AF65-F5344CB8AC3E}">
        <p14:creationId xmlns:p14="http://schemas.microsoft.com/office/powerpoint/2010/main" val="674842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1890" name="Rectangle 2"/>
          <p:cNvSpPr>
            <a:spLocks noGrp="1" noChangeArrowheads="1"/>
          </p:cNvSpPr>
          <p:nvPr>
            <p:ph type="title"/>
          </p:nvPr>
        </p:nvSpPr>
        <p:spPr/>
        <p:txBody>
          <a:bodyPr/>
          <a:lstStyle/>
          <a:p>
            <a:r>
              <a:rPr lang="en-US" altLang="en-US"/>
              <a:t>Principal Component Analysis (PCA)</a:t>
            </a:r>
          </a:p>
        </p:txBody>
      </p:sp>
      <p:sp>
        <p:nvSpPr>
          <p:cNvPr id="2341891" name="Rectangle 3"/>
          <p:cNvSpPr>
            <a:spLocks noChangeArrowheads="1"/>
          </p:cNvSpPr>
          <p:nvPr/>
        </p:nvSpPr>
        <p:spPr bwMode="auto">
          <a:xfrm>
            <a:off x="1752600" y="990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u="sng">
                <a:solidFill>
                  <a:srgbClr val="000000"/>
                </a:solidFill>
              </a:rPr>
              <a:t>Experiment 2</a:t>
            </a:r>
            <a:endParaRPr lang="en-US" altLang="en-US" sz="2400">
              <a:solidFill>
                <a:srgbClr val="000000"/>
              </a:solidFill>
            </a:endParaRPr>
          </a:p>
        </p:txBody>
      </p:sp>
      <p:sp>
        <p:nvSpPr>
          <p:cNvPr id="2341892" name="Rectangle 4"/>
          <p:cNvSpPr>
            <a:spLocks noChangeArrowheads="1"/>
          </p:cNvSpPr>
          <p:nvPr/>
        </p:nvSpPr>
        <p:spPr bwMode="auto">
          <a:xfrm>
            <a:off x="1752600" y="1524000"/>
            <a:ext cx="8686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They considered rejections (by thresholding </a:t>
            </a:r>
            <a:r>
              <a:rPr lang="en-US" altLang="en-US" sz="2000" i="1" dirty="0" err="1">
                <a:solidFill>
                  <a:srgbClr val="000000"/>
                </a:solidFill>
              </a:rPr>
              <a:t>difs</a:t>
            </a:r>
            <a:r>
              <a:rPr lang="en-US" altLang="en-US" sz="2000" dirty="0">
                <a:solidFill>
                  <a:srgbClr val="000000"/>
                </a:solidFill>
              </a:rPr>
              <a:t>)</a:t>
            </a:r>
          </a:p>
          <a:p>
            <a:pPr lvl="1"/>
            <a:r>
              <a:rPr lang="en-US" altLang="en-US" sz="2000" dirty="0">
                <a:solidFill>
                  <a:srgbClr val="000000"/>
                </a:solidFill>
              </a:rPr>
              <a:t>There is a tradeoff between correct recognition and rejections.</a:t>
            </a:r>
          </a:p>
          <a:p>
            <a:pPr lvl="1"/>
            <a:r>
              <a:rPr lang="en-US" altLang="en-US" sz="2000" dirty="0">
                <a:solidFill>
                  <a:srgbClr val="000000"/>
                </a:solidFill>
              </a:rPr>
              <a:t>Adjusting the threshold to achieve 100% recognition accuracy resulted in:</a:t>
            </a:r>
          </a:p>
          <a:p>
            <a:pPr lvl="2"/>
            <a:r>
              <a:rPr lang="en-US" altLang="en-US" sz="1800" dirty="0">
                <a:solidFill>
                  <a:srgbClr val="000000"/>
                </a:solidFill>
              </a:rPr>
              <a:t>19% rejections while varying lighting</a:t>
            </a:r>
          </a:p>
          <a:p>
            <a:pPr lvl="2"/>
            <a:r>
              <a:rPr lang="en-US" altLang="en-US" sz="1800" dirty="0">
                <a:solidFill>
                  <a:srgbClr val="000000"/>
                </a:solidFill>
              </a:rPr>
              <a:t>39% rejections while varying orientation</a:t>
            </a:r>
          </a:p>
          <a:p>
            <a:pPr lvl="2"/>
            <a:r>
              <a:rPr lang="en-US" altLang="en-US" sz="1800" dirty="0">
                <a:solidFill>
                  <a:srgbClr val="000000"/>
                </a:solidFill>
              </a:rPr>
              <a:t>60% rejections while varying size</a:t>
            </a:r>
          </a:p>
        </p:txBody>
      </p:sp>
      <p:sp>
        <p:nvSpPr>
          <p:cNvPr id="2341893" name="Rectangle 5"/>
          <p:cNvSpPr>
            <a:spLocks noChangeArrowheads="1"/>
          </p:cNvSpPr>
          <p:nvPr/>
        </p:nvSpPr>
        <p:spPr bwMode="auto">
          <a:xfrm>
            <a:off x="1752600" y="4038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u="sng">
                <a:solidFill>
                  <a:srgbClr val="000000"/>
                </a:solidFill>
              </a:rPr>
              <a:t>Experiment 3</a:t>
            </a:r>
            <a:endParaRPr lang="en-US" altLang="en-US" sz="2400">
              <a:solidFill>
                <a:srgbClr val="000000"/>
              </a:solidFill>
            </a:endParaRPr>
          </a:p>
        </p:txBody>
      </p:sp>
      <p:sp>
        <p:nvSpPr>
          <p:cNvPr id="2341894" name="Rectangle 6"/>
          <p:cNvSpPr>
            <a:spLocks noChangeArrowheads="1"/>
          </p:cNvSpPr>
          <p:nvPr/>
        </p:nvSpPr>
        <p:spPr bwMode="auto">
          <a:xfrm>
            <a:off x="1752600" y="4572000"/>
            <a:ext cx="3810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Reconstruction using partial information</a:t>
            </a:r>
          </a:p>
        </p:txBody>
      </p:sp>
      <p:pic>
        <p:nvPicPr>
          <p:cNvPr id="234189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38800" y="4114800"/>
            <a:ext cx="4419600" cy="212883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361769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9FBF-3C9A-1628-1095-28DEE5A8BD37}"/>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3587E86A-4D30-5FFC-2A75-1BBD4D305034}"/>
              </a:ext>
            </a:extLst>
          </p:cNvPr>
          <p:cNvSpPr>
            <a:spLocks noGrp="1"/>
          </p:cNvSpPr>
          <p:nvPr>
            <p:ph type="ctrTitle"/>
          </p:nvPr>
        </p:nvSpPr>
        <p:spPr>
          <a:xfrm>
            <a:off x="4267200" y="3827780"/>
            <a:ext cx="6457950" cy="1280795"/>
          </a:xfrm>
        </p:spPr>
        <p:txBody>
          <a:bodyPr/>
          <a:lstStyle/>
          <a:p>
            <a:r>
              <a:rPr lang="en-US" altLang="zh-CN" dirty="0"/>
              <a:t>Chapter 8.2: Linear Discriminant Analysis</a:t>
            </a:r>
            <a:endParaRPr lang="zh-CN" altLang="en-US" dirty="0"/>
          </a:p>
        </p:txBody>
      </p:sp>
    </p:spTree>
    <p:extLst>
      <p:ext uri="{BB962C8B-B14F-4D97-AF65-F5344CB8AC3E}">
        <p14:creationId xmlns:p14="http://schemas.microsoft.com/office/powerpoint/2010/main" val="1942673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5F1C1-E721-3551-36A6-ED9488EB983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538CC4-2354-A110-3BFB-C419F72BB794}"/>
              </a:ext>
            </a:extLst>
          </p:cNvPr>
          <p:cNvSpPr>
            <a:spLocks noGrp="1"/>
          </p:cNvSpPr>
          <p:nvPr>
            <p:ph type="title"/>
          </p:nvPr>
        </p:nvSpPr>
        <p:spPr/>
        <p:txBody>
          <a:bodyPr/>
          <a:lstStyle/>
          <a:p>
            <a:r>
              <a:rPr lang="en-US" altLang="zh-TW" dirty="0">
                <a:solidFill>
                  <a:srgbClr val="0000CC"/>
                </a:solidFill>
              </a:rPr>
              <a:t>Motivation</a:t>
            </a:r>
            <a:endParaRPr lang="zh-TW" altLang="en-US" dirty="0">
              <a:solidFill>
                <a:srgbClr val="0000CC"/>
              </a:solidFill>
            </a:endParaRPr>
          </a:p>
        </p:txBody>
      </p:sp>
      <p:sp>
        <p:nvSpPr>
          <p:cNvPr id="3" name="內容版面配置區 2">
            <a:extLst>
              <a:ext uri="{FF2B5EF4-FFF2-40B4-BE49-F238E27FC236}">
                <a16:creationId xmlns:a16="http://schemas.microsoft.com/office/drawing/2014/main" id="{B8F931DD-AC7F-675B-3B4D-B08420706199}"/>
              </a:ext>
            </a:extLst>
          </p:cNvPr>
          <p:cNvSpPr>
            <a:spLocks noGrp="1"/>
          </p:cNvSpPr>
          <p:nvPr>
            <p:ph idx="1"/>
          </p:nvPr>
        </p:nvSpPr>
        <p:spPr/>
        <p:txBody>
          <a:bodyPr/>
          <a:lstStyle/>
          <a:p>
            <a:r>
              <a:rPr lang="en-US" altLang="zh-TW" dirty="0"/>
              <a:t>PCA: no guarantee that the category separability of the projected data is better. (Can‘t use for classification)</a:t>
            </a:r>
          </a:p>
          <a:p>
            <a:r>
              <a:rPr lang="en" altLang="zh-TW" dirty="0"/>
              <a:t>Find a linear combination of features that best separates two or more classes of objects or events</a:t>
            </a:r>
          </a:p>
          <a:p>
            <a:r>
              <a:rPr lang="en-US" altLang="zh-TW" dirty="0"/>
              <a:t>LDA: </a:t>
            </a:r>
            <a:r>
              <a:rPr lang="en" altLang="zh-TW" dirty="0">
                <a:latin typeface="D-DINExp"/>
              </a:rPr>
              <a:t>P</a:t>
            </a:r>
            <a:r>
              <a:rPr lang="en" altLang="zh-CN" b="0" i="0" dirty="0">
                <a:effectLst/>
                <a:latin typeface="D-DINExp"/>
              </a:rPr>
              <a:t>rojecting the data onto a lower-dimensional space while maximizing the separation between multiple classes</a:t>
            </a:r>
          </a:p>
          <a:p>
            <a:r>
              <a:rPr lang="en" altLang="zh-TW" dirty="0">
                <a:latin typeface="D-DINExp"/>
              </a:rPr>
              <a:t>LDA is a supervised learning!!</a:t>
            </a:r>
            <a:endParaRPr lang="zh-TW" altLang="en-US" dirty="0"/>
          </a:p>
        </p:txBody>
      </p:sp>
    </p:spTree>
    <p:extLst>
      <p:ext uri="{BB962C8B-B14F-4D97-AF65-F5344CB8AC3E}">
        <p14:creationId xmlns:p14="http://schemas.microsoft.com/office/powerpoint/2010/main" val="1288639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7BC47-341A-055D-8F24-51C4FC8DBDB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FCDCE41-C63E-49BA-CE3B-1E47DF465EB2}"/>
              </a:ext>
            </a:extLst>
          </p:cNvPr>
          <p:cNvSpPr>
            <a:spLocks noGrp="1"/>
          </p:cNvSpPr>
          <p:nvPr>
            <p:ph type="title"/>
          </p:nvPr>
        </p:nvSpPr>
        <p:spPr/>
        <p:txBody>
          <a:bodyPr/>
          <a:lstStyle/>
          <a:p>
            <a:r>
              <a:rPr lang="en-US" altLang="zh-TW" dirty="0">
                <a:solidFill>
                  <a:srgbClr val="0000CC"/>
                </a:solidFill>
              </a:rPr>
              <a:t>Fundamentals of LDA</a:t>
            </a:r>
            <a:endParaRPr lang="zh-TW" altLang="en-US" dirty="0">
              <a:solidFill>
                <a:srgbClr val="0000CC"/>
              </a:solidFill>
            </a:endParaRPr>
          </a:p>
        </p:txBody>
      </p:sp>
      <p:graphicFrame>
        <p:nvGraphicFramePr>
          <p:cNvPr id="4" name="物件 3">
            <a:extLst>
              <a:ext uri="{FF2B5EF4-FFF2-40B4-BE49-F238E27FC236}">
                <a16:creationId xmlns:a16="http://schemas.microsoft.com/office/drawing/2014/main" id="{8B004A11-CB39-26E0-18E6-7ECBE70424CA}"/>
              </a:ext>
            </a:extLst>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4" name="物件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a:extLst>
              <a:ext uri="{FF2B5EF4-FFF2-40B4-BE49-F238E27FC236}">
                <a16:creationId xmlns:a16="http://schemas.microsoft.com/office/drawing/2014/main" id="{71897C6F-8F74-7A89-7667-F9D8312F3E70}"/>
              </a:ext>
            </a:extLst>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5" name="物件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内容占位符 6">
            <a:extLst>
              <a:ext uri="{FF2B5EF4-FFF2-40B4-BE49-F238E27FC236}">
                <a16:creationId xmlns:a16="http://schemas.microsoft.com/office/drawing/2014/main" id="{B1668CF1-44D0-87EC-8E44-C552B92CEDA5}"/>
              </a:ext>
            </a:extLst>
          </p:cNvPr>
          <p:cNvPicPr>
            <a:picLocks noGrp="1" noChangeAspect="1"/>
          </p:cNvPicPr>
          <p:nvPr>
            <p:ph idx="1"/>
          </p:nvPr>
        </p:nvPicPr>
        <p:blipFill>
          <a:blip r:embed="rId4"/>
          <a:stretch>
            <a:fillRect/>
          </a:stretch>
        </p:blipFill>
        <p:spPr>
          <a:xfrm>
            <a:off x="1327846" y="1295400"/>
            <a:ext cx="9536307" cy="4648200"/>
          </a:xfrm>
          <a:prstGeom prst="rect">
            <a:avLst/>
          </a:prstGeom>
        </p:spPr>
      </p:pic>
      <p:sp>
        <p:nvSpPr>
          <p:cNvPr id="9" name="文本框 8">
            <a:extLst>
              <a:ext uri="{FF2B5EF4-FFF2-40B4-BE49-F238E27FC236}">
                <a16:creationId xmlns:a16="http://schemas.microsoft.com/office/drawing/2014/main" id="{021DDA9B-B477-AF6C-D2E9-300BCAAFDD30}"/>
              </a:ext>
            </a:extLst>
          </p:cNvPr>
          <p:cNvSpPr txBox="1"/>
          <p:nvPr/>
        </p:nvSpPr>
        <p:spPr>
          <a:xfrm>
            <a:off x="4343400" y="3206032"/>
            <a:ext cx="2818075" cy="369332"/>
          </a:xfrm>
          <a:prstGeom prst="rect">
            <a:avLst/>
          </a:prstGeom>
          <a:noFill/>
        </p:spPr>
        <p:txBody>
          <a:bodyPr wrap="square">
            <a:spAutoFit/>
          </a:bodyPr>
          <a:lstStyle/>
          <a:p>
            <a:pPr algn="l">
              <a:spcBef>
                <a:spcPts val="1800"/>
              </a:spcBef>
              <a:spcAft>
                <a:spcPts val="1200"/>
              </a:spcAft>
            </a:pPr>
            <a:r>
              <a:rPr lang="en" altLang="zh-CN" b="1" i="0" dirty="0">
                <a:effectLst/>
                <a:latin typeface="D-DINExp"/>
              </a:rPr>
              <a:t>Within-Class Scatter Matrix</a:t>
            </a:r>
          </a:p>
        </p:txBody>
      </p:sp>
      <p:sp>
        <p:nvSpPr>
          <p:cNvPr id="11" name="文本框 10">
            <a:extLst>
              <a:ext uri="{FF2B5EF4-FFF2-40B4-BE49-F238E27FC236}">
                <a16:creationId xmlns:a16="http://schemas.microsoft.com/office/drawing/2014/main" id="{3CEA7785-D4CD-C924-E01F-1121D19D45D4}"/>
              </a:ext>
            </a:extLst>
          </p:cNvPr>
          <p:cNvSpPr txBox="1"/>
          <p:nvPr/>
        </p:nvSpPr>
        <p:spPr>
          <a:xfrm>
            <a:off x="1600200" y="2128814"/>
            <a:ext cx="3199075" cy="1077218"/>
          </a:xfrm>
          <a:prstGeom prst="rect">
            <a:avLst/>
          </a:prstGeom>
          <a:noFill/>
        </p:spPr>
        <p:txBody>
          <a:bodyPr wrap="square">
            <a:spAutoFit/>
          </a:bodyPr>
          <a:lstStyle/>
          <a:p>
            <a:pPr algn="l">
              <a:spcBef>
                <a:spcPts val="1800"/>
              </a:spcBef>
              <a:spcAft>
                <a:spcPts val="1200"/>
              </a:spcAft>
            </a:pPr>
            <a:r>
              <a:rPr lang="en" altLang="zh-CN" b="1" i="0" dirty="0">
                <a:effectLst/>
                <a:latin typeface="D-DINExp"/>
              </a:rPr>
              <a:t>Between-Class Scatter Matrix</a:t>
            </a:r>
          </a:p>
          <a:p>
            <a:br>
              <a:rPr lang="en" altLang="zh-CN" dirty="0"/>
            </a:br>
            <a:endParaRPr lang="zh-CN" altLang="en-US" dirty="0"/>
          </a:p>
        </p:txBody>
      </p:sp>
    </p:spTree>
    <p:extLst>
      <p:ext uri="{BB962C8B-B14F-4D97-AF65-F5344CB8AC3E}">
        <p14:creationId xmlns:p14="http://schemas.microsoft.com/office/powerpoint/2010/main" val="3372475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Fundamentals of LDA</a:t>
            </a:r>
            <a:endParaRPr lang="zh-TW" altLang="en-US" dirty="0">
              <a:solidFill>
                <a:srgbClr val="0000CC"/>
              </a:solidFill>
            </a:endParaRPr>
          </a:p>
        </p:txBody>
      </p:sp>
      <p:sp>
        <p:nvSpPr>
          <p:cNvPr id="3" name="內容版面配置區 2"/>
          <p:cNvSpPr>
            <a:spLocks noGrp="1"/>
          </p:cNvSpPr>
          <p:nvPr>
            <p:ph idx="1"/>
          </p:nvPr>
        </p:nvSpPr>
        <p:spPr/>
        <p:txBody>
          <a:bodyPr>
            <a:noAutofit/>
          </a:bodyPr>
          <a:lstStyle/>
          <a:p>
            <a:pPr>
              <a:buNone/>
            </a:pPr>
            <a:r>
              <a:rPr lang="en-US" altLang="zh-TW" sz="2400" dirty="0">
                <a:latin typeface="Times New Roman" pitchFamily="18" charset="0"/>
                <a:cs typeface="Times New Roman" pitchFamily="18" charset="0"/>
              </a:rPr>
              <a:t>Given the training patterns </a:t>
            </a:r>
            <a:r>
              <a:rPr lang="en-US" altLang="zh-TW" sz="2400" b="1" dirty="0">
                <a:latin typeface="Times New Roman" pitchFamily="18" charset="0"/>
                <a:cs typeface="Times New Roman" pitchFamily="18" charset="0"/>
              </a:rPr>
              <a:t>x</a:t>
            </a:r>
            <a:r>
              <a:rPr lang="en-US" altLang="zh-TW" sz="2400" baseline="-25000" dirty="0">
                <a:latin typeface="Times New Roman" pitchFamily="18" charset="0"/>
                <a:cs typeface="Times New Roman" pitchFamily="18" charset="0"/>
              </a:rPr>
              <a:t>1</a:t>
            </a:r>
            <a:r>
              <a:rPr lang="en-US" altLang="zh-TW" sz="2400" b="1" i="1" dirty="0">
                <a:latin typeface="Times New Roman" pitchFamily="18" charset="0"/>
                <a:cs typeface="Times New Roman" pitchFamily="18" charset="0"/>
              </a:rPr>
              <a:t>, x</a:t>
            </a:r>
            <a:r>
              <a:rPr lang="en-US" altLang="zh-TW" sz="2400" i="1" baseline="-25000" dirty="0">
                <a:latin typeface="Times New Roman" pitchFamily="18" charset="0"/>
                <a:cs typeface="Times New Roman" pitchFamily="18" charset="0"/>
              </a:rPr>
              <a:t>2</a:t>
            </a:r>
            <a:r>
              <a:rPr lang="en-US" altLang="zh-TW" sz="2400" b="1" i="1" dirty="0">
                <a:latin typeface="Times New Roman" pitchFamily="18" charset="0"/>
                <a:cs typeface="Times New Roman" pitchFamily="18" charset="0"/>
              </a:rPr>
              <a:t>, . . . , </a:t>
            </a:r>
            <a:r>
              <a:rPr lang="en-US" altLang="zh-TW" sz="2400" b="1" i="1" dirty="0" err="1">
                <a:latin typeface="Times New Roman" pitchFamily="18" charset="0"/>
                <a:cs typeface="Times New Roman" pitchFamily="18" charset="0"/>
              </a:rPr>
              <a:t>x</a:t>
            </a:r>
            <a:r>
              <a:rPr lang="en-US" altLang="zh-TW" sz="2400" i="1" baseline="-25000" dirty="0" err="1">
                <a:latin typeface="Times New Roman" pitchFamily="18" charset="0"/>
                <a:cs typeface="Times New Roman" pitchFamily="18" charset="0"/>
              </a:rPr>
              <a:t>n</a:t>
            </a:r>
            <a:r>
              <a:rPr lang="en-US" altLang="zh-TW" sz="2400" b="1" i="1"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from K categories, where n</a:t>
            </a:r>
            <a:r>
              <a:rPr lang="en-US" altLang="zh-TW" sz="2400" baseline="-25000" dirty="0">
                <a:latin typeface="Times New Roman" pitchFamily="18" charset="0"/>
                <a:cs typeface="Times New Roman" pitchFamily="18" charset="0"/>
              </a:rPr>
              <a:t>1</a:t>
            </a:r>
            <a:r>
              <a:rPr lang="en-US" altLang="zh-TW" sz="2400" dirty="0">
                <a:latin typeface="Times New Roman" pitchFamily="18" charset="0"/>
                <a:cs typeface="Times New Roman" pitchFamily="18" charset="0"/>
              </a:rPr>
              <a:t> + n</a:t>
            </a:r>
            <a:r>
              <a:rPr lang="en-US" altLang="zh-TW" sz="2400" baseline="-25000" dirty="0">
                <a:latin typeface="Times New Roman" pitchFamily="18" charset="0"/>
                <a:cs typeface="Times New Roman" pitchFamily="18" charset="0"/>
              </a:rPr>
              <a:t>2  </a:t>
            </a:r>
            <a:r>
              <a:rPr lang="en-US" altLang="zh-TW" sz="2400" dirty="0">
                <a:latin typeface="Times New Roman" pitchFamily="18" charset="0"/>
                <a:cs typeface="Times New Roman" pitchFamily="18" charset="0"/>
              </a:rPr>
              <a:t>+ … + </a:t>
            </a:r>
            <a:r>
              <a:rPr lang="en-US" altLang="zh-TW" sz="2400" dirty="0" err="1">
                <a:latin typeface="Times New Roman" pitchFamily="18" charset="0"/>
                <a:cs typeface="Times New Roman" pitchFamily="18" charset="0"/>
              </a:rPr>
              <a:t>n</a:t>
            </a:r>
            <a:r>
              <a:rPr lang="en-US" altLang="zh-TW" sz="2400" baseline="-25000" dirty="0" err="1">
                <a:latin typeface="Times New Roman" pitchFamily="18" charset="0"/>
                <a:cs typeface="Times New Roman" pitchFamily="18" charset="0"/>
              </a:rPr>
              <a:t>K</a:t>
            </a:r>
            <a:r>
              <a:rPr lang="en-US" altLang="zh-TW" sz="2400" baseline="-25000"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 n   of</a:t>
            </a:r>
            <a:r>
              <a:rPr lang="en-US" altLang="zh-TW" sz="2400" i="1" dirty="0">
                <a:latin typeface="Times New Roman" pitchFamily="18" charset="0"/>
                <a:cs typeface="Times New Roman" pitchFamily="18" charset="0"/>
              </a:rPr>
              <a:t> </a:t>
            </a:r>
            <a:r>
              <a:rPr lang="en-US" altLang="zh-TW" sz="2400" i="1" dirty="0">
                <a:solidFill>
                  <a:srgbClr val="006600"/>
                </a:solidFill>
                <a:latin typeface="Times New Roman" pitchFamily="18" charset="0"/>
                <a:cs typeface="Times New Roman" pitchFamily="18" charset="0"/>
              </a:rPr>
              <a:t>m-dimensional</a:t>
            </a:r>
            <a:r>
              <a:rPr lang="en-US" altLang="zh-TW" sz="2400" i="1" dirty="0">
                <a:solidFill>
                  <a:srgbClr val="FF6600"/>
                </a:solidFill>
                <a:latin typeface="Times New Roman" pitchFamily="18" charset="0"/>
                <a:cs typeface="Times New Roman" pitchFamily="18" charset="0"/>
              </a:rPr>
              <a:t> </a:t>
            </a:r>
            <a:r>
              <a:rPr lang="en-US" altLang="zh-TW" sz="2400" i="1" dirty="0">
                <a:latin typeface="Times New Roman" pitchFamily="18" charset="0"/>
                <a:cs typeface="Times New Roman" pitchFamily="18" charset="0"/>
              </a:rPr>
              <a:t> column vectors. Let the between-class scatter matrix B, the within-class scatter matrix W, and the total scatter matrix T be defined below.</a:t>
            </a:r>
          </a:p>
          <a:p>
            <a:pPr>
              <a:buNone/>
            </a:pPr>
            <a:r>
              <a:rPr lang="en-US" altLang="zh-TW" sz="2400" dirty="0">
                <a:latin typeface="Times New Roman" pitchFamily="18" charset="0"/>
                <a:cs typeface="Times New Roman" pitchFamily="18" charset="0"/>
              </a:rPr>
              <a:t>1. The sample mean vector </a:t>
            </a:r>
            <a:r>
              <a:rPr lang="en-US" altLang="zh-TW" sz="2400" b="1" dirty="0">
                <a:latin typeface="Times New Roman" pitchFamily="18" charset="0"/>
                <a:cs typeface="Times New Roman" pitchFamily="18" charset="0"/>
              </a:rPr>
              <a:t>u</a:t>
            </a:r>
            <a:r>
              <a:rPr lang="en-US" altLang="zh-TW" sz="2400"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x</a:t>
            </a:r>
            <a:r>
              <a:rPr lang="en-US" altLang="zh-TW" sz="2400" baseline="-25000" dirty="0">
                <a:latin typeface="Times New Roman" pitchFamily="18" charset="0"/>
                <a:cs typeface="Times New Roman" pitchFamily="18" charset="0"/>
              </a:rPr>
              <a:t>1</a:t>
            </a:r>
            <a:r>
              <a:rPr lang="en-US"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x</a:t>
            </a:r>
            <a:r>
              <a:rPr lang="en-US" altLang="zh-TW" sz="2400" i="1" baseline="-25000" dirty="0">
                <a:latin typeface="Times New Roman" pitchFamily="18" charset="0"/>
                <a:cs typeface="Times New Roman" pitchFamily="18" charset="0"/>
              </a:rPr>
              <a:t>2</a:t>
            </a:r>
            <a:r>
              <a:rPr lang="en-US"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 . .</a:t>
            </a:r>
            <a:r>
              <a:rPr lang="en-US" altLang="zh-TW" sz="2400" i="1" dirty="0">
                <a:latin typeface="Times New Roman" pitchFamily="18" charset="0"/>
                <a:cs typeface="Times New Roman" pitchFamily="18" charset="0"/>
              </a:rPr>
              <a:t> +</a:t>
            </a:r>
            <a:r>
              <a:rPr lang="en-US" altLang="zh-TW" sz="2400" b="1" i="1" dirty="0" err="1">
                <a:latin typeface="Times New Roman" pitchFamily="18" charset="0"/>
                <a:cs typeface="Times New Roman" pitchFamily="18" charset="0"/>
              </a:rPr>
              <a:t>x</a:t>
            </a:r>
            <a:r>
              <a:rPr lang="en-US" altLang="zh-TW" sz="2400" i="1" baseline="-25000" dirty="0" err="1">
                <a:latin typeface="Times New Roman" pitchFamily="18" charset="0"/>
                <a:cs typeface="Times New Roman" pitchFamily="18" charset="0"/>
              </a:rPr>
              <a:t>n</a:t>
            </a:r>
            <a:r>
              <a:rPr lang="en-US" altLang="zh-TW" sz="2400" b="1" i="1" dirty="0">
                <a:latin typeface="Times New Roman" pitchFamily="18" charset="0"/>
                <a:cs typeface="Times New Roman" pitchFamily="18" charset="0"/>
              </a:rPr>
              <a:t> </a:t>
            </a:r>
            <a:r>
              <a:rPr lang="en-US"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a:t>
            </a:r>
            <a:r>
              <a:rPr lang="en-US" altLang="zh-TW" sz="2400" i="1" dirty="0">
                <a:latin typeface="Times New Roman" pitchFamily="18" charset="0"/>
                <a:cs typeface="Times New Roman" pitchFamily="18" charset="0"/>
              </a:rPr>
              <a:t>n</a:t>
            </a:r>
            <a:endParaRPr lang="en-US" altLang="zh-TW" sz="2400" b="1" i="1" dirty="0">
              <a:latin typeface="Times New Roman" pitchFamily="18" charset="0"/>
              <a:cs typeface="Times New Roman" pitchFamily="18" charset="0"/>
            </a:endParaRPr>
          </a:p>
          <a:p>
            <a:pPr>
              <a:buNone/>
            </a:pPr>
            <a:r>
              <a:rPr lang="en-US" altLang="zh-TW" sz="2400" dirty="0">
                <a:latin typeface="Times New Roman" pitchFamily="18" charset="0"/>
                <a:cs typeface="Times New Roman" pitchFamily="18" charset="0"/>
              </a:rPr>
              <a:t>2. The mean vector of category </a:t>
            </a:r>
            <a:r>
              <a:rPr lang="en-US" altLang="zh-TW" sz="2400" b="1" i="1" dirty="0">
                <a:latin typeface="Times New Roman" pitchFamily="18" charset="0"/>
                <a:cs typeface="Times New Roman" pitchFamily="18" charset="0"/>
              </a:rPr>
              <a:t> </a:t>
            </a:r>
            <a:r>
              <a:rPr lang="en-US" altLang="zh-TW" sz="2400" b="1" i="1" dirty="0" err="1">
                <a:latin typeface="Times New Roman" pitchFamily="18" charset="0"/>
                <a:cs typeface="Times New Roman" pitchFamily="18" charset="0"/>
              </a:rPr>
              <a:t>i</a:t>
            </a:r>
            <a:r>
              <a:rPr lang="en-US" altLang="zh-TW" sz="2400" b="1" i="1"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is  denoted as </a:t>
            </a:r>
            <a:r>
              <a:rPr lang="en-US" altLang="zh-TW" sz="2400" b="1" dirty="0" err="1">
                <a:latin typeface="Times New Roman" pitchFamily="18" charset="0"/>
                <a:cs typeface="Times New Roman" pitchFamily="18" charset="0"/>
              </a:rPr>
              <a:t>u</a:t>
            </a:r>
            <a:r>
              <a:rPr lang="en-US" altLang="zh-TW" sz="2400" baseline="-25000" dirty="0" err="1">
                <a:latin typeface="Times New Roman" pitchFamily="18" charset="0"/>
                <a:cs typeface="Times New Roman" pitchFamily="18" charset="0"/>
              </a:rPr>
              <a:t>i</a:t>
            </a:r>
            <a:endParaRPr lang="en-US" altLang="zh-TW" sz="2400" dirty="0">
              <a:latin typeface="Times New Roman" pitchFamily="18" charset="0"/>
              <a:cs typeface="Times New Roman" pitchFamily="18" charset="0"/>
            </a:endParaRPr>
          </a:p>
          <a:p>
            <a:pPr>
              <a:buNone/>
            </a:pPr>
            <a:r>
              <a:rPr lang="en-US" altLang="zh-TW" sz="2400" dirty="0">
                <a:latin typeface="Times New Roman" pitchFamily="18" charset="0"/>
                <a:cs typeface="Times New Roman" pitchFamily="18" charset="0"/>
              </a:rPr>
              <a:t>3</a:t>
            </a:r>
            <a:r>
              <a:rPr lang="en-US" altLang="zh-TW" sz="2400" i="1" dirty="0">
                <a:latin typeface="Times New Roman" pitchFamily="18" charset="0"/>
                <a:cs typeface="Times New Roman" pitchFamily="18" charset="0"/>
              </a:rPr>
              <a:t>. The between-class scatter matrix B= </a:t>
            </a:r>
            <a:r>
              <a:rPr lang="el-GR" altLang="zh-TW" sz="2400" i="1" dirty="0">
                <a:latin typeface="Times New Roman" pitchFamily="18" charset="0"/>
                <a:cs typeface="Times New Roman" pitchFamily="18" charset="0"/>
              </a:rPr>
              <a:t>Σ</a:t>
            </a:r>
            <a:r>
              <a:rPr lang="en-US" altLang="zh-TW" sz="2400" i="1" baseline="-25000" dirty="0" err="1">
                <a:latin typeface="Times New Roman" pitchFamily="18" charset="0"/>
                <a:cs typeface="Times New Roman" pitchFamily="18" charset="0"/>
              </a:rPr>
              <a:t>i</a:t>
            </a:r>
            <a:r>
              <a:rPr lang="en-US" altLang="zh-TW" sz="2400" i="1" baseline="-25000" dirty="0">
                <a:latin typeface="Times New Roman" pitchFamily="18" charset="0"/>
                <a:cs typeface="Times New Roman" pitchFamily="18" charset="0"/>
              </a:rPr>
              <a:t>=1</a:t>
            </a:r>
            <a:r>
              <a:rPr lang="en-US" altLang="zh-TW" sz="2400" i="1" baseline="30000" dirty="0">
                <a:latin typeface="Times New Roman" pitchFamily="18" charset="0"/>
                <a:cs typeface="Times New Roman" pitchFamily="18" charset="0"/>
              </a:rPr>
              <a:t>K</a:t>
            </a:r>
            <a:r>
              <a:rPr lang="en-US" altLang="zh-TW" sz="2400" i="1" dirty="0">
                <a:latin typeface="Times New Roman" pitchFamily="18" charset="0"/>
                <a:cs typeface="Times New Roman" pitchFamily="18" charset="0"/>
              </a:rPr>
              <a:t> </a:t>
            </a:r>
            <a:r>
              <a:rPr lang="en-US" altLang="zh-TW" sz="2400" i="1" dirty="0" err="1">
                <a:latin typeface="Times New Roman" pitchFamily="18" charset="0"/>
                <a:cs typeface="Times New Roman" pitchFamily="18" charset="0"/>
              </a:rPr>
              <a:t>n</a:t>
            </a:r>
            <a:r>
              <a:rPr lang="en-US" altLang="zh-TW" sz="2400" i="1" baseline="-25000" dirty="0" err="1">
                <a:latin typeface="Times New Roman" pitchFamily="18" charset="0"/>
                <a:cs typeface="Times New Roman" pitchFamily="18" charset="0"/>
              </a:rPr>
              <a:t>i</a:t>
            </a:r>
            <a:r>
              <a:rPr lang="pl-PL"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u</a:t>
            </a:r>
            <a:r>
              <a:rPr lang="pl-PL" altLang="zh-TW" sz="2400" i="1" baseline="-25000" dirty="0">
                <a:latin typeface="Times New Roman" pitchFamily="18" charset="0"/>
                <a:cs typeface="Times New Roman" pitchFamily="18" charset="0"/>
              </a:rPr>
              <a:t>i </a:t>
            </a:r>
            <a:r>
              <a:rPr lang="pl-PL" altLang="zh-TW" sz="2400" b="1" i="1" dirty="0">
                <a:latin typeface="Times New Roman" pitchFamily="18" charset="0"/>
                <a:cs typeface="Times New Roman" pitchFamily="18" charset="0"/>
              </a:rPr>
              <a:t>−</a:t>
            </a:r>
            <a:r>
              <a:rPr lang="el-GR" altLang="zh-TW" sz="2400" b="1" dirty="0">
                <a:latin typeface="Times New Roman" pitchFamily="18" charset="0"/>
                <a:cs typeface="Times New Roman" pitchFamily="18" charset="0"/>
              </a:rPr>
              <a:t> </a:t>
            </a:r>
            <a:r>
              <a:rPr lang="en-US" altLang="zh-TW" sz="2400" b="1" dirty="0">
                <a:latin typeface="Times New Roman" pitchFamily="18" charset="0"/>
                <a:cs typeface="Times New Roman" pitchFamily="18" charset="0"/>
              </a:rPr>
              <a:t>u</a:t>
            </a:r>
            <a:r>
              <a:rPr lang="pl-PL"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u</a:t>
            </a:r>
            <a:r>
              <a:rPr lang="pl-PL" altLang="zh-TW" sz="2400" i="1" baseline="-25000" dirty="0">
                <a:latin typeface="Times New Roman" pitchFamily="18" charset="0"/>
                <a:cs typeface="Times New Roman" pitchFamily="18" charset="0"/>
              </a:rPr>
              <a:t>i </a:t>
            </a:r>
            <a:r>
              <a:rPr lang="pl-PL" altLang="zh-TW" sz="2400" b="1" i="1" dirty="0">
                <a:latin typeface="Times New Roman" pitchFamily="18" charset="0"/>
                <a:cs typeface="Times New Roman" pitchFamily="18" charset="0"/>
              </a:rPr>
              <a:t>−</a:t>
            </a:r>
            <a:r>
              <a:rPr lang="el-GR" altLang="zh-TW" sz="2400" b="1" dirty="0">
                <a:latin typeface="Times New Roman" pitchFamily="18" charset="0"/>
                <a:cs typeface="Times New Roman" pitchFamily="18" charset="0"/>
              </a:rPr>
              <a:t> </a:t>
            </a:r>
            <a:r>
              <a:rPr lang="en-US" altLang="zh-TW" sz="2400" b="1" dirty="0">
                <a:latin typeface="Times New Roman" pitchFamily="18" charset="0"/>
                <a:cs typeface="Times New Roman" pitchFamily="18" charset="0"/>
              </a:rPr>
              <a:t>u</a:t>
            </a:r>
            <a:r>
              <a:rPr lang="pl-PL" altLang="zh-TW" sz="2400" i="1" dirty="0">
                <a:latin typeface="Times New Roman" pitchFamily="18" charset="0"/>
                <a:cs typeface="Times New Roman" pitchFamily="18" charset="0"/>
              </a:rPr>
              <a:t>)</a:t>
            </a:r>
            <a:r>
              <a:rPr lang="en-US" altLang="zh-TW" sz="2400" i="1" baseline="30000" dirty="0">
                <a:latin typeface="Times New Roman" pitchFamily="18" charset="0"/>
                <a:cs typeface="Times New Roman" pitchFamily="18" charset="0"/>
              </a:rPr>
              <a:t>t</a:t>
            </a:r>
            <a:r>
              <a:rPr lang="pl-PL" altLang="zh-TW" sz="2400" b="1" i="1" dirty="0">
                <a:latin typeface="Times New Roman" pitchFamily="18" charset="0"/>
                <a:cs typeface="Times New Roman" pitchFamily="18" charset="0"/>
              </a:rPr>
              <a:t> </a:t>
            </a:r>
            <a:endParaRPr lang="en-US" altLang="zh-TW" sz="2400" b="1" i="1" dirty="0">
              <a:latin typeface="Times New Roman" pitchFamily="18" charset="0"/>
              <a:cs typeface="Times New Roman" pitchFamily="18" charset="0"/>
            </a:endParaRPr>
          </a:p>
          <a:p>
            <a:pPr>
              <a:buNone/>
            </a:pPr>
            <a:r>
              <a:rPr lang="en-US" altLang="zh-TW" sz="2400" dirty="0">
                <a:latin typeface="Times New Roman" pitchFamily="18" charset="0"/>
                <a:cs typeface="Times New Roman" pitchFamily="18" charset="0"/>
              </a:rPr>
              <a:t>4. The</a:t>
            </a:r>
            <a:r>
              <a:rPr lang="en-US" altLang="zh-TW" sz="2400" i="1" dirty="0">
                <a:latin typeface="Times New Roman" pitchFamily="18" charset="0"/>
                <a:cs typeface="Times New Roman" pitchFamily="18" charset="0"/>
              </a:rPr>
              <a:t> within-class </a:t>
            </a:r>
            <a:r>
              <a:rPr lang="en-US" altLang="zh-TW" sz="2400" dirty="0">
                <a:latin typeface="Times New Roman" pitchFamily="18" charset="0"/>
                <a:cs typeface="Times New Roman" pitchFamily="18" charset="0"/>
              </a:rPr>
              <a:t>scatter matrix </a:t>
            </a:r>
            <a:r>
              <a:rPr lang="en-US" altLang="zh-TW" sz="2400" i="1" dirty="0">
                <a:latin typeface="Times New Roman" pitchFamily="18" charset="0"/>
                <a:cs typeface="Times New Roman" pitchFamily="18" charset="0"/>
              </a:rPr>
              <a:t>W= </a:t>
            </a:r>
            <a:r>
              <a:rPr lang="el-GR" altLang="zh-TW" sz="2400" i="1" dirty="0">
                <a:latin typeface="Times New Roman" pitchFamily="18" charset="0"/>
                <a:cs typeface="Times New Roman" pitchFamily="18" charset="0"/>
              </a:rPr>
              <a:t>Σ</a:t>
            </a:r>
            <a:r>
              <a:rPr lang="en-US" altLang="zh-TW" sz="2400" i="1" baseline="-25000" dirty="0" err="1">
                <a:latin typeface="Times New Roman" pitchFamily="18" charset="0"/>
                <a:cs typeface="Times New Roman" pitchFamily="18" charset="0"/>
              </a:rPr>
              <a:t>i</a:t>
            </a:r>
            <a:r>
              <a:rPr lang="en-US" altLang="zh-TW" sz="2400" i="1" baseline="-25000" dirty="0">
                <a:latin typeface="Times New Roman" pitchFamily="18" charset="0"/>
                <a:cs typeface="Times New Roman" pitchFamily="18" charset="0"/>
              </a:rPr>
              <a:t>=1</a:t>
            </a:r>
            <a:r>
              <a:rPr lang="en-US" altLang="zh-TW" sz="2400" i="1" baseline="30000" dirty="0">
                <a:latin typeface="Times New Roman" pitchFamily="18" charset="0"/>
                <a:cs typeface="Times New Roman" pitchFamily="18" charset="0"/>
              </a:rPr>
              <a:t>K</a:t>
            </a:r>
            <a:r>
              <a:rPr lang="el-GR" altLang="zh-TW" sz="2400" i="1" dirty="0">
                <a:latin typeface="Times New Roman" pitchFamily="18" charset="0"/>
                <a:cs typeface="Times New Roman" pitchFamily="18" charset="0"/>
              </a:rPr>
              <a:t> Σ</a:t>
            </a:r>
            <a:r>
              <a:rPr lang="en-US" altLang="zh-TW" sz="2400" b="1" i="1" baseline="-25000" dirty="0">
                <a:latin typeface="Times New Roman" pitchFamily="18" charset="0"/>
                <a:cs typeface="Times New Roman" pitchFamily="18" charset="0"/>
              </a:rPr>
              <a:t>x</a:t>
            </a:r>
            <a:r>
              <a:rPr lang="el-GR" altLang="zh-TW" sz="2400" b="1" i="1" baseline="-25000" dirty="0">
                <a:latin typeface="Times New Roman" pitchFamily="18" charset="0"/>
                <a:cs typeface="Times New Roman" pitchFamily="18" charset="0"/>
              </a:rPr>
              <a:t> </a:t>
            </a:r>
            <a:r>
              <a:rPr lang="en-US" altLang="zh-TW" sz="2400" baseline="-25000" dirty="0">
                <a:latin typeface="Times New Roman" pitchFamily="18" charset="0"/>
                <a:cs typeface="Times New Roman" pitchFamily="18" charset="0"/>
              </a:rPr>
              <a:t>in</a:t>
            </a:r>
            <a:r>
              <a:rPr lang="en-US" altLang="zh-TW" sz="2400" b="1" i="1" dirty="0">
                <a:latin typeface="Times New Roman" pitchFamily="18" charset="0"/>
                <a:cs typeface="Times New Roman" pitchFamily="18" charset="0"/>
              </a:rPr>
              <a:t> </a:t>
            </a:r>
            <a:r>
              <a:rPr lang="el-GR" altLang="zh-TW" sz="2400" b="1" i="1" baseline="-25000" dirty="0">
                <a:latin typeface="Times New Roman" pitchFamily="18" charset="0"/>
                <a:cs typeface="Times New Roman" pitchFamily="18" charset="0"/>
              </a:rPr>
              <a:t>ω</a:t>
            </a:r>
            <a:r>
              <a:rPr lang="en-US" altLang="zh-TW" sz="2400" baseline="-25000" dirty="0" err="1">
                <a:latin typeface="Times New Roman" pitchFamily="18" charset="0"/>
                <a:cs typeface="Times New Roman" pitchFamily="18" charset="0"/>
              </a:rPr>
              <a:t>i</a:t>
            </a:r>
            <a:r>
              <a:rPr lang="pl-PL" altLang="zh-TW" sz="2400" i="1"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x</a:t>
            </a:r>
            <a:r>
              <a:rPr lang="en-US" altLang="zh-TW" sz="2400" i="1" dirty="0">
                <a:latin typeface="Times New Roman" pitchFamily="18" charset="0"/>
                <a:cs typeface="Times New Roman" pitchFamily="18" charset="0"/>
              </a:rPr>
              <a:t>-</a:t>
            </a:r>
            <a:r>
              <a:rPr lang="en-US" altLang="zh-TW" sz="2400" b="1" i="1" dirty="0">
                <a:latin typeface="Times New Roman" pitchFamily="18" charset="0"/>
                <a:cs typeface="Times New Roman" pitchFamily="18" charset="0"/>
              </a:rPr>
              <a:t>u</a:t>
            </a:r>
            <a:r>
              <a:rPr lang="pl-PL" altLang="zh-TW" sz="2400" i="1" baseline="-25000" dirty="0">
                <a:latin typeface="Times New Roman" pitchFamily="18" charset="0"/>
                <a:cs typeface="Times New Roman" pitchFamily="18" charset="0"/>
              </a:rPr>
              <a:t>i </a:t>
            </a:r>
            <a:r>
              <a:rPr lang="pl-PL" altLang="zh-TW" sz="2400" i="1"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x-</a:t>
            </a:r>
            <a:r>
              <a:rPr lang="en-US" altLang="zh-TW" sz="2400" b="1" i="1" dirty="0">
                <a:latin typeface="Times New Roman" pitchFamily="18" charset="0"/>
                <a:cs typeface="Times New Roman" pitchFamily="18" charset="0"/>
              </a:rPr>
              <a:t>u</a:t>
            </a:r>
            <a:r>
              <a:rPr lang="pl-PL" altLang="zh-TW" sz="2400" i="1" baseline="-25000" dirty="0">
                <a:latin typeface="Times New Roman" pitchFamily="18" charset="0"/>
                <a:cs typeface="Times New Roman" pitchFamily="18" charset="0"/>
              </a:rPr>
              <a:t>i </a:t>
            </a:r>
            <a:r>
              <a:rPr lang="pl-PL" altLang="zh-TW" sz="2400" i="1" dirty="0">
                <a:latin typeface="Times New Roman" pitchFamily="18" charset="0"/>
                <a:cs typeface="Times New Roman" pitchFamily="18" charset="0"/>
              </a:rPr>
              <a:t>)</a:t>
            </a:r>
            <a:r>
              <a:rPr lang="en-US" altLang="zh-TW" sz="2400" i="1" baseline="30000" dirty="0">
                <a:latin typeface="Times New Roman" pitchFamily="18" charset="0"/>
                <a:cs typeface="Times New Roman" pitchFamily="18" charset="0"/>
              </a:rPr>
              <a:t>t</a:t>
            </a:r>
            <a:r>
              <a:rPr lang="pl-PL" altLang="zh-TW" sz="2400" b="1" i="1" dirty="0">
                <a:latin typeface="Times New Roman" pitchFamily="18" charset="0"/>
                <a:cs typeface="Times New Roman" pitchFamily="18" charset="0"/>
              </a:rPr>
              <a:t> </a:t>
            </a:r>
            <a:endParaRPr lang="en-US" altLang="zh-TW" sz="2400" b="1" i="1" dirty="0">
              <a:latin typeface="Times New Roman" pitchFamily="18" charset="0"/>
              <a:cs typeface="Times New Roman" pitchFamily="18" charset="0"/>
            </a:endParaRPr>
          </a:p>
          <a:p>
            <a:pPr>
              <a:buNone/>
            </a:pPr>
            <a:r>
              <a:rPr lang="en-US" altLang="zh-TW" sz="2400" i="1" dirty="0">
                <a:latin typeface="Times New Roman" pitchFamily="18" charset="0"/>
                <a:cs typeface="Times New Roman" pitchFamily="18" charset="0"/>
              </a:rPr>
              <a:t>5. The total scatter matrix T =</a:t>
            </a:r>
            <a:r>
              <a:rPr lang="el-GR" altLang="zh-TW" sz="2400" i="1" dirty="0">
                <a:latin typeface="Times New Roman" pitchFamily="18" charset="0"/>
                <a:cs typeface="Times New Roman" pitchFamily="18" charset="0"/>
              </a:rPr>
              <a:t>Σ</a:t>
            </a:r>
            <a:r>
              <a:rPr lang="en-US" altLang="zh-TW" sz="2400" i="1" baseline="-25000" dirty="0" err="1">
                <a:latin typeface="Times New Roman" pitchFamily="18" charset="0"/>
                <a:cs typeface="Times New Roman" pitchFamily="18" charset="0"/>
              </a:rPr>
              <a:t>i</a:t>
            </a:r>
            <a:r>
              <a:rPr lang="en-US" altLang="zh-TW" sz="2400" i="1" baseline="-25000" dirty="0">
                <a:latin typeface="Times New Roman" pitchFamily="18" charset="0"/>
                <a:cs typeface="Times New Roman" pitchFamily="18" charset="0"/>
              </a:rPr>
              <a:t>=1</a:t>
            </a:r>
            <a:r>
              <a:rPr lang="en-US" altLang="zh-TW" sz="2400" i="1" baseline="30000" dirty="0">
                <a:latin typeface="Times New Roman" pitchFamily="18" charset="0"/>
                <a:cs typeface="Times New Roman" pitchFamily="18" charset="0"/>
              </a:rPr>
              <a:t>n</a:t>
            </a:r>
            <a:r>
              <a:rPr lang="el-GR" altLang="zh-TW" sz="2400" i="1" dirty="0">
                <a:latin typeface="Times New Roman" pitchFamily="18" charset="0"/>
                <a:cs typeface="Times New Roman" pitchFamily="18" charset="0"/>
              </a:rPr>
              <a:t> </a:t>
            </a:r>
            <a:r>
              <a:rPr lang="pl-PL" altLang="zh-TW" sz="2400"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x</a:t>
            </a:r>
            <a:r>
              <a:rPr lang="en-US" altLang="zh-TW" sz="2400" baseline="-25000" dirty="0">
                <a:latin typeface="Times New Roman" pitchFamily="18" charset="0"/>
                <a:cs typeface="Times New Roman" pitchFamily="18" charset="0"/>
              </a:rPr>
              <a:t>i</a:t>
            </a:r>
            <a:r>
              <a:rPr lang="en-US" altLang="zh-TW" sz="2400" b="1" dirty="0">
                <a:latin typeface="Times New Roman" pitchFamily="18" charset="0"/>
                <a:cs typeface="Times New Roman" pitchFamily="18" charset="0"/>
              </a:rPr>
              <a:t> - u</a:t>
            </a:r>
            <a:r>
              <a:rPr lang="pl-PL" altLang="zh-TW" sz="2400"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x</a:t>
            </a:r>
            <a:r>
              <a:rPr lang="en-US" altLang="zh-TW" sz="2400" baseline="-25000" dirty="0">
                <a:latin typeface="Times New Roman" pitchFamily="18" charset="0"/>
                <a:cs typeface="Times New Roman" pitchFamily="18" charset="0"/>
              </a:rPr>
              <a:t>i</a:t>
            </a:r>
            <a:r>
              <a:rPr lang="en-US" altLang="zh-TW" sz="2400" b="1"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 </a:t>
            </a:r>
            <a:r>
              <a:rPr lang="en-US" altLang="zh-TW" sz="2400" b="1" dirty="0">
                <a:latin typeface="Times New Roman" pitchFamily="18" charset="0"/>
                <a:cs typeface="Times New Roman" pitchFamily="18" charset="0"/>
              </a:rPr>
              <a:t>u</a:t>
            </a:r>
            <a:r>
              <a:rPr lang="pl-PL" altLang="zh-TW" sz="2400" i="1" dirty="0">
                <a:latin typeface="Times New Roman" pitchFamily="18" charset="0"/>
                <a:cs typeface="Times New Roman" pitchFamily="18" charset="0"/>
              </a:rPr>
              <a:t>)</a:t>
            </a:r>
            <a:r>
              <a:rPr lang="en-US" altLang="zh-TW" sz="2400" i="1" baseline="30000" dirty="0">
                <a:latin typeface="Times New Roman" pitchFamily="18" charset="0"/>
                <a:cs typeface="Times New Roman" pitchFamily="18" charset="0"/>
              </a:rPr>
              <a:t>t</a:t>
            </a:r>
            <a:r>
              <a:rPr lang="pl-PL" altLang="zh-TW" sz="2400" b="1" i="1" dirty="0">
                <a:latin typeface="Times New Roman" pitchFamily="18" charset="0"/>
                <a:cs typeface="Times New Roman" pitchFamily="18" charset="0"/>
              </a:rPr>
              <a:t> </a:t>
            </a:r>
            <a:endParaRPr lang="pl-PL" altLang="zh-TW" sz="2400" dirty="0">
              <a:latin typeface="Times New Roman" pitchFamily="18" charset="0"/>
              <a:cs typeface="Times New Roman" pitchFamily="18" charset="0"/>
            </a:endParaRPr>
          </a:p>
          <a:p>
            <a:pPr>
              <a:buNone/>
            </a:pPr>
            <a:r>
              <a:rPr lang="en-US" altLang="zh-TW" sz="2400" i="1" dirty="0">
                <a:latin typeface="Times New Roman" pitchFamily="18" charset="0"/>
                <a:cs typeface="Times New Roman" pitchFamily="18" charset="0"/>
              </a:rPr>
              <a:t>Then  </a:t>
            </a:r>
            <a:r>
              <a:rPr lang="en-US" altLang="zh-TW" sz="2400" i="1" dirty="0">
                <a:solidFill>
                  <a:srgbClr val="C00000"/>
                </a:solidFill>
                <a:latin typeface="Times New Roman" pitchFamily="18" charset="0"/>
                <a:cs typeface="Times New Roman" pitchFamily="18" charset="0"/>
              </a:rPr>
              <a:t>T= B+W</a:t>
            </a:r>
          </a:p>
        </p:txBody>
      </p:sp>
      <p:graphicFrame>
        <p:nvGraphicFramePr>
          <p:cNvPr id="4" name="物件 3"/>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4" name="物件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5" name="物件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5368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Motivation</a:t>
            </a:r>
            <a:endParaRPr lang="zh-TW" altLang="en-US" dirty="0">
              <a:solidFill>
                <a:srgbClr val="0000CC"/>
              </a:solidFill>
            </a:endParaRPr>
          </a:p>
        </p:txBody>
      </p:sp>
      <p:sp>
        <p:nvSpPr>
          <p:cNvPr id="3" name="內容版面配置區 2"/>
          <p:cNvSpPr>
            <a:spLocks noGrp="1"/>
          </p:cNvSpPr>
          <p:nvPr>
            <p:ph idx="1"/>
          </p:nvPr>
        </p:nvSpPr>
        <p:spPr/>
        <p:txBody>
          <a:bodyPr/>
          <a:lstStyle/>
          <a:p>
            <a:r>
              <a:rPr lang="en-US" altLang="zh-TW" b="1" dirty="0">
                <a:solidFill>
                  <a:srgbClr val="006600"/>
                </a:solidFill>
              </a:rPr>
              <a:t>P</a:t>
            </a:r>
            <a:r>
              <a:rPr lang="en-US" altLang="zh-TW" dirty="0">
                <a:solidFill>
                  <a:srgbClr val="FF6600"/>
                </a:solidFill>
              </a:rPr>
              <a:t>rincipal</a:t>
            </a:r>
            <a:r>
              <a:rPr lang="en-US" altLang="zh-TW" b="1" dirty="0">
                <a:solidFill>
                  <a:srgbClr val="FF6600"/>
                </a:solidFill>
              </a:rPr>
              <a:t> </a:t>
            </a:r>
            <a:r>
              <a:rPr lang="en-US" altLang="zh-TW" b="1" dirty="0">
                <a:solidFill>
                  <a:srgbClr val="006600"/>
                </a:solidFill>
              </a:rPr>
              <a:t>C</a:t>
            </a:r>
            <a:r>
              <a:rPr lang="en-US" altLang="zh-TW" dirty="0">
                <a:solidFill>
                  <a:srgbClr val="FF6600"/>
                </a:solidFill>
              </a:rPr>
              <a:t>omponent</a:t>
            </a:r>
            <a:r>
              <a:rPr lang="en-US" altLang="zh-TW" b="1" dirty="0">
                <a:solidFill>
                  <a:srgbClr val="FF6600"/>
                </a:solidFill>
              </a:rPr>
              <a:t> </a:t>
            </a:r>
            <a:r>
              <a:rPr lang="en-US" altLang="zh-TW" b="1" dirty="0">
                <a:solidFill>
                  <a:srgbClr val="006600"/>
                </a:solidFill>
              </a:rPr>
              <a:t>A</a:t>
            </a:r>
            <a:r>
              <a:rPr lang="en-US" altLang="zh-TW" dirty="0">
                <a:solidFill>
                  <a:srgbClr val="FF6600"/>
                </a:solidFill>
              </a:rPr>
              <a:t>nalysis</a:t>
            </a:r>
            <a:r>
              <a:rPr lang="en-US" altLang="zh-TW" b="1" dirty="0">
                <a:solidFill>
                  <a:srgbClr val="FF6600"/>
                </a:solidFill>
              </a:rPr>
              <a:t> (</a:t>
            </a:r>
            <a:r>
              <a:rPr lang="en-US" altLang="zh-TW" b="1" dirty="0">
                <a:solidFill>
                  <a:srgbClr val="006600"/>
                </a:solidFill>
              </a:rPr>
              <a:t>PCA</a:t>
            </a:r>
            <a:r>
              <a:rPr lang="en-US" altLang="zh-TW" b="1" dirty="0">
                <a:solidFill>
                  <a:srgbClr val="FF6600"/>
                </a:solidFill>
              </a:rPr>
              <a:t>)  </a:t>
            </a:r>
            <a:r>
              <a:rPr lang="en-US" altLang="zh-TW" dirty="0"/>
              <a:t>and </a:t>
            </a:r>
            <a:r>
              <a:rPr lang="en-US" altLang="zh-TW" b="1" dirty="0">
                <a:solidFill>
                  <a:srgbClr val="C00000"/>
                </a:solidFill>
              </a:rPr>
              <a:t>L</a:t>
            </a:r>
            <a:r>
              <a:rPr lang="en-US" altLang="zh-TW" dirty="0">
                <a:solidFill>
                  <a:srgbClr val="FF00FF"/>
                </a:solidFill>
              </a:rPr>
              <a:t>inear</a:t>
            </a:r>
            <a:r>
              <a:rPr lang="en-US" altLang="zh-TW" b="1" dirty="0">
                <a:solidFill>
                  <a:srgbClr val="FF6600"/>
                </a:solidFill>
              </a:rPr>
              <a:t> </a:t>
            </a:r>
            <a:r>
              <a:rPr lang="en-US" altLang="zh-TW" b="1" dirty="0">
                <a:solidFill>
                  <a:srgbClr val="C00000"/>
                </a:solidFill>
              </a:rPr>
              <a:t>D</a:t>
            </a:r>
            <a:r>
              <a:rPr lang="en-US" altLang="zh-TW" dirty="0">
                <a:solidFill>
                  <a:srgbClr val="FF00FF"/>
                </a:solidFill>
              </a:rPr>
              <a:t>iscriminant</a:t>
            </a:r>
            <a:r>
              <a:rPr lang="en-US" altLang="zh-TW" b="1" dirty="0">
                <a:solidFill>
                  <a:srgbClr val="FF00FF"/>
                </a:solidFill>
              </a:rPr>
              <a:t> </a:t>
            </a:r>
            <a:r>
              <a:rPr lang="en-US" altLang="zh-TW" b="1" dirty="0">
                <a:solidFill>
                  <a:srgbClr val="C00000"/>
                </a:solidFill>
              </a:rPr>
              <a:t>A</a:t>
            </a:r>
            <a:r>
              <a:rPr lang="en-US" altLang="zh-TW" dirty="0">
                <a:solidFill>
                  <a:srgbClr val="FF00FF"/>
                </a:solidFill>
              </a:rPr>
              <a:t>nalysis (</a:t>
            </a:r>
            <a:r>
              <a:rPr lang="en-US" altLang="zh-TW" dirty="0">
                <a:solidFill>
                  <a:srgbClr val="C00000"/>
                </a:solidFill>
              </a:rPr>
              <a:t>LDA</a:t>
            </a:r>
            <a:r>
              <a:rPr lang="en-US" altLang="zh-TW" dirty="0">
                <a:solidFill>
                  <a:srgbClr val="FF00FF"/>
                </a:solidFill>
              </a:rPr>
              <a:t>)</a:t>
            </a:r>
            <a:r>
              <a:rPr lang="en-US" altLang="zh-TW" b="1" dirty="0">
                <a:solidFill>
                  <a:srgbClr val="FF6600"/>
                </a:solidFill>
              </a:rPr>
              <a:t> </a:t>
            </a:r>
            <a:r>
              <a:rPr lang="en-US" altLang="zh-TW" dirty="0"/>
              <a:t>are</a:t>
            </a:r>
            <a:r>
              <a:rPr lang="en-US" altLang="zh-TW" b="1" dirty="0">
                <a:solidFill>
                  <a:srgbClr val="FF6600"/>
                </a:solidFill>
              </a:rPr>
              <a:t> </a:t>
            </a:r>
            <a:r>
              <a:rPr lang="en-US" altLang="zh-TW" dirty="0"/>
              <a:t>multivariate statistical techniques that are often useful in </a:t>
            </a:r>
            <a:r>
              <a:rPr lang="en-US" altLang="zh-TW" i="1" dirty="0">
                <a:solidFill>
                  <a:srgbClr val="7030A0"/>
                </a:solidFill>
              </a:rPr>
              <a:t>reducing dimensionality </a:t>
            </a:r>
            <a:r>
              <a:rPr lang="en-US" altLang="zh-TW" dirty="0"/>
              <a:t>of a collection of unstructured random variables for </a:t>
            </a:r>
            <a:r>
              <a:rPr lang="en-US" altLang="zh-TW" i="1" dirty="0">
                <a:solidFill>
                  <a:srgbClr val="FF6600"/>
                </a:solidFill>
              </a:rPr>
              <a:t>analysis and interpretation</a:t>
            </a:r>
            <a:r>
              <a:rPr lang="en-US" altLang="zh-TW" dirty="0"/>
              <a:t>.</a:t>
            </a:r>
          </a:p>
          <a:p>
            <a:r>
              <a:rPr lang="en-US" altLang="zh-TW" dirty="0"/>
              <a:t>PCA: </a:t>
            </a:r>
            <a:r>
              <a:rPr lang="zh-TW" altLang="en-US" dirty="0"/>
              <a:t>主成分分析</a:t>
            </a:r>
            <a:endParaRPr lang="en-US" altLang="zh-TW" dirty="0"/>
          </a:p>
          <a:p>
            <a:r>
              <a:rPr lang="en-US" altLang="zh-TW" dirty="0"/>
              <a:t>LDA: </a:t>
            </a:r>
            <a:r>
              <a:rPr lang="zh-CN" altLang="en-US" dirty="0"/>
              <a:t>线性判别分析</a:t>
            </a:r>
            <a:r>
              <a:rPr lang="en-US" altLang="zh-CN" dirty="0"/>
              <a:t>(Supervised Learning)</a:t>
            </a:r>
            <a:endParaRPr lang="zh-TW" altLang="en-US" dirty="0"/>
          </a:p>
        </p:txBody>
      </p:sp>
    </p:spTree>
    <p:extLst>
      <p:ext uri="{BB962C8B-B14F-4D97-AF65-F5344CB8AC3E}">
        <p14:creationId xmlns:p14="http://schemas.microsoft.com/office/powerpoint/2010/main" val="360400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Fisher’s </a:t>
            </a:r>
            <a:r>
              <a:rPr lang="en-US" altLang="zh-TW" dirty="0" err="1">
                <a:solidFill>
                  <a:srgbClr val="0000CC"/>
                </a:solidFill>
              </a:rPr>
              <a:t>Discriminant</a:t>
            </a:r>
            <a:r>
              <a:rPr lang="en-US" altLang="zh-TW" dirty="0">
                <a:solidFill>
                  <a:srgbClr val="0000CC"/>
                </a:solidFill>
              </a:rPr>
              <a:t> Ratio</a:t>
            </a:r>
            <a:endParaRPr lang="zh-TW" altLang="en-US" dirty="0">
              <a:solidFill>
                <a:srgbClr val="0000CC"/>
              </a:solidFill>
            </a:endParaRPr>
          </a:p>
        </p:txBody>
      </p:sp>
      <p:pic>
        <p:nvPicPr>
          <p:cNvPr id="7" name="内容占位符 6">
            <a:extLst>
              <a:ext uri="{FF2B5EF4-FFF2-40B4-BE49-F238E27FC236}">
                <a16:creationId xmlns:a16="http://schemas.microsoft.com/office/drawing/2014/main" id="{DCC968C5-554A-CD7A-B0B4-6C808E26EF17}"/>
              </a:ext>
            </a:extLst>
          </p:cNvPr>
          <p:cNvPicPr>
            <a:picLocks noGrp="1" noChangeAspect="1"/>
          </p:cNvPicPr>
          <p:nvPr>
            <p:ph idx="1"/>
          </p:nvPr>
        </p:nvPicPr>
        <p:blipFill>
          <a:blip r:embed="rId2"/>
          <a:stretch>
            <a:fillRect/>
          </a:stretch>
        </p:blipFill>
        <p:spPr>
          <a:xfrm>
            <a:off x="2057400" y="1104900"/>
            <a:ext cx="8077200" cy="5181600"/>
          </a:xfrm>
          <a:prstGeom prst="rect">
            <a:avLst/>
          </a:prstGeom>
        </p:spPr>
      </p:pic>
      <p:sp>
        <p:nvSpPr>
          <p:cNvPr id="8194" name="Rectangle 2"/>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196" name="Rectangle 4"/>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198" name="Rectangle 6"/>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125405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B285-6CCE-B3C9-99FD-BC1B881C47B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26AB6EE-BF41-82F7-7E8B-3ADCFC18BB8B}"/>
              </a:ext>
            </a:extLst>
          </p:cNvPr>
          <p:cNvSpPr>
            <a:spLocks noGrp="1"/>
          </p:cNvSpPr>
          <p:nvPr>
            <p:ph type="title"/>
          </p:nvPr>
        </p:nvSpPr>
        <p:spPr/>
        <p:txBody>
          <a:bodyPr/>
          <a:lstStyle/>
          <a:p>
            <a:r>
              <a:rPr lang="en-US" altLang="zh-TW" dirty="0">
                <a:solidFill>
                  <a:srgbClr val="0000CC"/>
                </a:solidFill>
              </a:rPr>
              <a:t>Fisher’s </a:t>
            </a:r>
            <a:r>
              <a:rPr lang="en-US" altLang="zh-TW" dirty="0" err="1">
                <a:solidFill>
                  <a:srgbClr val="0000CC"/>
                </a:solidFill>
              </a:rPr>
              <a:t>Discriminant</a:t>
            </a:r>
            <a:r>
              <a:rPr lang="en-US" altLang="zh-TW" dirty="0">
                <a:solidFill>
                  <a:srgbClr val="0000CC"/>
                </a:solidFill>
              </a:rPr>
              <a:t> Ratio</a:t>
            </a:r>
            <a:endParaRPr lang="zh-TW" altLang="en-US" dirty="0">
              <a:solidFill>
                <a:srgbClr val="0000CC"/>
              </a:solidFill>
            </a:endParaRPr>
          </a:p>
        </p:txBody>
      </p:sp>
      <p:sp>
        <p:nvSpPr>
          <p:cNvPr id="3" name="內容版面配置區 2">
            <a:extLst>
              <a:ext uri="{FF2B5EF4-FFF2-40B4-BE49-F238E27FC236}">
                <a16:creationId xmlns:a16="http://schemas.microsoft.com/office/drawing/2014/main" id="{03147051-302D-1534-25F5-EAE56AFA64D5}"/>
              </a:ext>
            </a:extLst>
          </p:cNvPr>
          <p:cNvSpPr>
            <a:spLocks noGrp="1"/>
          </p:cNvSpPr>
          <p:nvPr>
            <p:ph idx="1"/>
          </p:nvPr>
        </p:nvSpPr>
        <p:spPr/>
        <p:txBody>
          <a:bodyPr>
            <a:normAutofit/>
          </a:bodyPr>
          <a:lstStyle/>
          <a:p>
            <a:pPr>
              <a:buNone/>
            </a:pPr>
            <a:r>
              <a:rPr lang="en-US" altLang="zh-TW" sz="2400" dirty="0">
                <a:latin typeface="Times New Roman" pitchFamily="18" charset="0"/>
                <a:cs typeface="Times New Roman" pitchFamily="18" charset="0"/>
              </a:rPr>
              <a:t>Similarly, for multiclass (more than 2 classes) problems, the objective is to find the first</a:t>
            </a:r>
            <a:r>
              <a:rPr lang="zh-CN" altLang="en-US" sz="2400" dirty="0">
                <a:latin typeface="Times New Roman" pitchFamily="18" charset="0"/>
                <a:cs typeface="Times New Roman" pitchFamily="18" charset="0"/>
              </a:rPr>
              <a:t> </a:t>
            </a:r>
            <a:r>
              <a:rPr lang="en-US" altLang="zh-TW" sz="2400" dirty="0">
                <a:latin typeface="Times New Roman" pitchFamily="18" charset="0"/>
                <a:cs typeface="Times New Roman" pitchFamily="18" charset="0"/>
              </a:rPr>
              <a:t>few vectors for discriminating points in different categories which is also based on optimizing  J</a:t>
            </a:r>
            <a:r>
              <a:rPr lang="en-US" altLang="zh-TW" sz="2400" baseline="-25000" dirty="0">
                <a:latin typeface="Times New Roman" pitchFamily="18" charset="0"/>
                <a:cs typeface="Times New Roman" pitchFamily="18" charset="0"/>
              </a:rPr>
              <a:t>2</a:t>
            </a:r>
            <a:r>
              <a:rPr lang="en-US" altLang="zh-TW" sz="2400" dirty="0">
                <a:latin typeface="Times New Roman" pitchFamily="18" charset="0"/>
                <a:cs typeface="Times New Roman" pitchFamily="18" charset="0"/>
              </a:rPr>
              <a:t>(</a:t>
            </a:r>
            <a:r>
              <a:rPr lang="en-US" altLang="zh-TW" sz="2400" b="1" dirty="0">
                <a:latin typeface="Times New Roman" pitchFamily="18" charset="0"/>
                <a:cs typeface="Times New Roman" pitchFamily="18" charset="0"/>
              </a:rPr>
              <a:t>w</a:t>
            </a:r>
            <a:r>
              <a:rPr lang="en-US" altLang="zh-TW" sz="2400" dirty="0">
                <a:latin typeface="Times New Roman" pitchFamily="18" charset="0"/>
                <a:cs typeface="Times New Roman" pitchFamily="18" charset="0"/>
              </a:rPr>
              <a:t>) or solving</a:t>
            </a:r>
          </a:p>
          <a:p>
            <a:pPr>
              <a:buNone/>
            </a:pPr>
            <a:r>
              <a:rPr lang="en-US" altLang="zh-TW" sz="2400" dirty="0">
                <a:latin typeface="Times New Roman" pitchFamily="18" charset="0"/>
                <a:cs typeface="Times New Roman" pitchFamily="18" charset="0"/>
              </a:rPr>
              <a:t>  </a:t>
            </a:r>
            <a:r>
              <a:rPr lang="en-US" altLang="zh-TW" sz="2400" dirty="0" err="1">
                <a:solidFill>
                  <a:srgbClr val="0000CC"/>
                </a:solidFill>
                <a:latin typeface="Times New Roman" pitchFamily="18" charset="0"/>
                <a:cs typeface="Times New Roman" pitchFamily="18" charset="0"/>
              </a:rPr>
              <a:t>B</a:t>
            </a:r>
            <a:r>
              <a:rPr lang="en-US" altLang="zh-TW" sz="2400" b="1" dirty="0" err="1">
                <a:solidFill>
                  <a:srgbClr val="0000CC"/>
                </a:solidFill>
                <a:latin typeface="Times New Roman" pitchFamily="18" charset="0"/>
                <a:cs typeface="Times New Roman" pitchFamily="18" charset="0"/>
              </a:rPr>
              <a:t>w</a:t>
            </a:r>
            <a:r>
              <a:rPr lang="en-US" altLang="zh-TW" sz="2400" dirty="0">
                <a:solidFill>
                  <a:srgbClr val="0000CC"/>
                </a:solidFill>
                <a:latin typeface="Times New Roman" pitchFamily="18" charset="0"/>
                <a:cs typeface="Times New Roman" pitchFamily="18" charset="0"/>
              </a:rPr>
              <a:t>=</a:t>
            </a:r>
            <a:r>
              <a:rPr lang="el-GR" altLang="zh-TW" sz="2400" dirty="0">
                <a:solidFill>
                  <a:srgbClr val="0000CC"/>
                </a:solidFill>
                <a:latin typeface="Times New Roman" pitchFamily="18" charset="0"/>
                <a:cs typeface="Times New Roman" pitchFamily="18" charset="0"/>
              </a:rPr>
              <a:t> λ </a:t>
            </a:r>
            <a:r>
              <a:rPr lang="en-US" altLang="zh-TW" sz="2400" dirty="0" err="1">
                <a:solidFill>
                  <a:srgbClr val="0000CC"/>
                </a:solidFill>
                <a:latin typeface="Times New Roman" pitchFamily="18" charset="0"/>
                <a:cs typeface="Times New Roman" pitchFamily="18" charset="0"/>
              </a:rPr>
              <a:t>W</a:t>
            </a:r>
            <a:r>
              <a:rPr lang="en-US" altLang="zh-TW" sz="2400" b="1" dirty="0" err="1">
                <a:solidFill>
                  <a:srgbClr val="0000CC"/>
                </a:solidFill>
                <a:latin typeface="Times New Roman" pitchFamily="18" charset="0"/>
                <a:cs typeface="Times New Roman" pitchFamily="18" charset="0"/>
              </a:rPr>
              <a:t>w</a:t>
            </a:r>
            <a:r>
              <a:rPr lang="en-US" altLang="zh-TW" sz="2400" b="1" dirty="0">
                <a:solidFill>
                  <a:srgbClr val="0000CC"/>
                </a:solidFill>
                <a:latin typeface="Times New Roman" pitchFamily="18" charset="0"/>
                <a:cs typeface="Times New Roman" pitchFamily="18" charset="0"/>
              </a:rPr>
              <a:t> </a:t>
            </a:r>
            <a:r>
              <a:rPr lang="en-US" altLang="zh-TW" sz="2400" dirty="0">
                <a:latin typeface="Times New Roman" pitchFamily="18" charset="0"/>
                <a:cs typeface="Times New Roman" pitchFamily="18" charset="0"/>
              </a:rPr>
              <a:t>for the eigenvectors associated with few </a:t>
            </a:r>
            <a:r>
              <a:rPr lang="en-US" altLang="zh-TW" sz="2400" i="1" dirty="0">
                <a:latin typeface="Times New Roman" pitchFamily="18" charset="0"/>
                <a:cs typeface="Times New Roman" pitchFamily="18" charset="0"/>
              </a:rPr>
              <a:t>largest </a:t>
            </a:r>
            <a:r>
              <a:rPr lang="en-US" altLang="zh-TW" sz="2400" i="1" dirty="0" err="1">
                <a:latin typeface="Times New Roman" pitchFamily="18" charset="0"/>
                <a:cs typeface="Times New Roman" pitchFamily="18" charset="0"/>
              </a:rPr>
              <a:t>eigenvalues</a:t>
            </a:r>
            <a:r>
              <a:rPr lang="en-US" altLang="zh-TW" sz="2400" i="1" dirty="0">
                <a:latin typeface="Times New Roman" pitchFamily="18" charset="0"/>
                <a:cs typeface="Times New Roman" pitchFamily="18" charset="0"/>
              </a:rPr>
              <a:t>.</a:t>
            </a:r>
            <a:endParaRPr lang="zh-TW" altLang="en-US" sz="2400" i="1" dirty="0">
              <a:latin typeface="Times New Roman" pitchFamily="18" charset="0"/>
              <a:cs typeface="Times New Roman" pitchFamily="18" charset="0"/>
            </a:endParaRPr>
          </a:p>
        </p:txBody>
      </p:sp>
      <p:sp>
        <p:nvSpPr>
          <p:cNvPr id="8194" name="Rectangle 2">
            <a:extLst>
              <a:ext uri="{FF2B5EF4-FFF2-40B4-BE49-F238E27FC236}">
                <a16:creationId xmlns:a16="http://schemas.microsoft.com/office/drawing/2014/main" id="{BA8DED7A-6366-2A2B-642C-6DA020A519A1}"/>
              </a:ext>
            </a:extLst>
          </p:cNvPr>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196" name="Rectangle 4">
            <a:extLst>
              <a:ext uri="{FF2B5EF4-FFF2-40B4-BE49-F238E27FC236}">
                <a16:creationId xmlns:a16="http://schemas.microsoft.com/office/drawing/2014/main" id="{92FAE39D-4625-AA19-7333-D1D17EA55B58}"/>
              </a:ext>
            </a:extLst>
          </p:cNvPr>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198" name="Rectangle 6">
            <a:extLst>
              <a:ext uri="{FF2B5EF4-FFF2-40B4-BE49-F238E27FC236}">
                <a16:creationId xmlns:a16="http://schemas.microsoft.com/office/drawing/2014/main" id="{DD6D1F75-0AC1-076B-FE0C-E704EF3619FC}"/>
              </a:ext>
            </a:extLst>
          </p:cNvPr>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52070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8210" name="Rectangle 2"/>
          <p:cNvSpPr>
            <a:spLocks noGrp="1" noChangeArrowheads="1"/>
          </p:cNvSpPr>
          <p:nvPr>
            <p:ph type="title"/>
          </p:nvPr>
        </p:nvSpPr>
        <p:spPr/>
        <p:txBody>
          <a:bodyPr/>
          <a:lstStyle/>
          <a:p>
            <a:r>
              <a:rPr lang="en-US" altLang="en-US" dirty="0"/>
              <a:t>Linear Discriminant Analysis (LDA)</a:t>
            </a:r>
          </a:p>
        </p:txBody>
      </p:sp>
      <p:sp>
        <p:nvSpPr>
          <p:cNvPr id="239821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Multiple classes and PCA</a:t>
            </a:r>
          </a:p>
        </p:txBody>
      </p:sp>
      <p:sp>
        <p:nvSpPr>
          <p:cNvPr id="2398212" name="Rectangle 4"/>
          <p:cNvSpPr>
            <a:spLocks noChangeArrowheads="1"/>
          </p:cNvSpPr>
          <p:nvPr/>
        </p:nvSpPr>
        <p:spPr bwMode="auto">
          <a:xfrm>
            <a:off x="1752600" y="1447800"/>
            <a:ext cx="8686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Suppose there are </a:t>
            </a:r>
            <a:r>
              <a:rPr lang="en-US" altLang="en-US" sz="2000" i="1" dirty="0">
                <a:solidFill>
                  <a:srgbClr val="000000"/>
                </a:solidFill>
              </a:rPr>
              <a:t>C </a:t>
            </a:r>
            <a:r>
              <a:rPr lang="en-US" altLang="en-US" sz="2000" dirty="0">
                <a:solidFill>
                  <a:srgbClr val="000000"/>
                </a:solidFill>
              </a:rPr>
              <a:t>classes in the training data.</a:t>
            </a:r>
          </a:p>
          <a:p>
            <a:pPr lvl="1"/>
            <a:r>
              <a:rPr lang="en-US" altLang="en-US" sz="2000" dirty="0">
                <a:solidFill>
                  <a:srgbClr val="000000"/>
                </a:solidFill>
              </a:rPr>
              <a:t>PCA is based on the sample covariance which characterizes the scatter of the entire data set, </a:t>
            </a:r>
            <a:r>
              <a:rPr lang="en-US" altLang="en-US" sz="2000" i="1" u="sng" dirty="0">
                <a:solidFill>
                  <a:srgbClr val="000000"/>
                </a:solidFill>
              </a:rPr>
              <a:t>irrespective of class-membership</a:t>
            </a:r>
            <a:r>
              <a:rPr lang="en-US" altLang="en-US" sz="2000" dirty="0">
                <a:solidFill>
                  <a:srgbClr val="000000"/>
                </a:solidFill>
              </a:rPr>
              <a:t>.</a:t>
            </a:r>
          </a:p>
          <a:p>
            <a:pPr lvl="1"/>
            <a:r>
              <a:rPr lang="en-US" altLang="en-US" sz="2000" dirty="0">
                <a:solidFill>
                  <a:srgbClr val="000000"/>
                </a:solidFill>
              </a:rPr>
              <a:t>The projection axes chosen by PCA might not provide good discrimination power.</a:t>
            </a:r>
          </a:p>
        </p:txBody>
      </p:sp>
      <p:sp>
        <p:nvSpPr>
          <p:cNvPr id="2398213" name="Rectangle 5"/>
          <p:cNvSpPr>
            <a:spLocks noChangeArrowheads="1"/>
          </p:cNvSpPr>
          <p:nvPr/>
        </p:nvSpPr>
        <p:spPr bwMode="auto">
          <a:xfrm>
            <a:off x="1752600" y="3276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What is the goal of LDA?</a:t>
            </a:r>
          </a:p>
        </p:txBody>
      </p:sp>
      <p:sp>
        <p:nvSpPr>
          <p:cNvPr id="2398214" name="Rectangle 6"/>
          <p:cNvSpPr>
            <a:spLocks noChangeArrowheads="1"/>
          </p:cNvSpPr>
          <p:nvPr/>
        </p:nvSpPr>
        <p:spPr bwMode="auto">
          <a:xfrm>
            <a:off x="1752600" y="3733800"/>
            <a:ext cx="8686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Perform dimensionality reduction while preserving as much of the class discriminatory information as possible.</a:t>
            </a:r>
          </a:p>
          <a:p>
            <a:pPr lvl="1"/>
            <a:r>
              <a:rPr lang="en-US" altLang="en-US" sz="2000" dirty="0">
                <a:solidFill>
                  <a:srgbClr val="000000"/>
                </a:solidFill>
              </a:rPr>
              <a:t>Seeks to find directions along which the classes are best separated.</a:t>
            </a:r>
          </a:p>
          <a:p>
            <a:pPr lvl="1"/>
            <a:r>
              <a:rPr lang="en-US" altLang="en-US" sz="2000" dirty="0">
                <a:solidFill>
                  <a:srgbClr val="000000"/>
                </a:solidFill>
              </a:rPr>
              <a:t>Takes into consideration the scatter </a:t>
            </a:r>
            <a:r>
              <a:rPr lang="en-US" altLang="en-US" sz="2000" i="1" u="sng" dirty="0">
                <a:solidFill>
                  <a:srgbClr val="000000"/>
                </a:solidFill>
              </a:rPr>
              <a:t>within-classes</a:t>
            </a:r>
            <a:r>
              <a:rPr lang="en-US" altLang="en-US" sz="2000" i="1" dirty="0">
                <a:solidFill>
                  <a:srgbClr val="000000"/>
                </a:solidFill>
              </a:rPr>
              <a:t> </a:t>
            </a:r>
            <a:r>
              <a:rPr lang="en-US" altLang="en-US" sz="2000" dirty="0">
                <a:solidFill>
                  <a:srgbClr val="000000"/>
                </a:solidFill>
              </a:rPr>
              <a:t>but also the scatter </a:t>
            </a:r>
            <a:r>
              <a:rPr lang="en-US" altLang="en-US" sz="2000" i="1" u="sng" dirty="0">
                <a:solidFill>
                  <a:srgbClr val="000000"/>
                </a:solidFill>
              </a:rPr>
              <a:t>between-classes</a:t>
            </a:r>
            <a:r>
              <a:rPr lang="en-US" altLang="en-US" sz="2000" dirty="0">
                <a:solidFill>
                  <a:srgbClr val="000000"/>
                </a:solidFill>
              </a:rPr>
              <a:t>.</a:t>
            </a:r>
          </a:p>
          <a:p>
            <a:pPr lvl="1"/>
            <a:r>
              <a:rPr lang="en-US" altLang="en-US" sz="2000" dirty="0">
                <a:solidFill>
                  <a:srgbClr val="000000"/>
                </a:solidFill>
              </a:rPr>
              <a:t>More capable of distinguishing image variation due to identity from variation due to other sources such as illumination and expression.</a:t>
            </a:r>
          </a:p>
        </p:txBody>
      </p:sp>
    </p:spTree>
    <p:extLst>
      <p:ext uri="{BB962C8B-B14F-4D97-AF65-F5344CB8AC3E}">
        <p14:creationId xmlns:p14="http://schemas.microsoft.com/office/powerpoint/2010/main" val="2420091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82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8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8213" grpId="0"/>
      <p:bldP spid="23982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234" name="Rectangle 2"/>
          <p:cNvSpPr>
            <a:spLocks noGrp="1" noChangeArrowheads="1"/>
          </p:cNvSpPr>
          <p:nvPr>
            <p:ph type="title"/>
          </p:nvPr>
        </p:nvSpPr>
        <p:spPr/>
        <p:txBody>
          <a:bodyPr/>
          <a:lstStyle/>
          <a:p>
            <a:r>
              <a:rPr lang="en-US" altLang="en-US"/>
              <a:t>Linear Discriminant Analysis (LDA)</a:t>
            </a:r>
          </a:p>
        </p:txBody>
      </p:sp>
      <p:sp>
        <p:nvSpPr>
          <p:cNvPr id="239923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Methodology</a:t>
            </a:r>
          </a:p>
        </p:txBody>
      </p:sp>
      <p:pic>
        <p:nvPicPr>
          <p:cNvPr id="239923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71800" y="1473200"/>
            <a:ext cx="6324600" cy="53086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518132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99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258" name="Rectangle 2"/>
          <p:cNvSpPr>
            <a:spLocks noGrp="1" noChangeArrowheads="1"/>
          </p:cNvSpPr>
          <p:nvPr>
            <p:ph type="title"/>
          </p:nvPr>
        </p:nvSpPr>
        <p:spPr/>
        <p:txBody>
          <a:bodyPr/>
          <a:lstStyle/>
          <a:p>
            <a:r>
              <a:rPr lang="en-US" altLang="en-US"/>
              <a:t>Linear Discriminant Analysis (LDA)</a:t>
            </a:r>
          </a:p>
        </p:txBody>
      </p:sp>
      <p:sp>
        <p:nvSpPr>
          <p:cNvPr id="240025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Methodology – cont.</a:t>
            </a:r>
          </a:p>
        </p:txBody>
      </p:sp>
      <p:sp>
        <p:nvSpPr>
          <p:cNvPr id="2400260" name="Rectangle 4"/>
          <p:cNvSpPr>
            <a:spLocks noChangeArrowheads="1"/>
          </p:cNvSpPr>
          <p:nvPr/>
        </p:nvSpPr>
        <p:spPr bwMode="auto">
          <a:xfrm>
            <a:off x="1752600" y="1447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LDA computes a transformation that maximizes the between-class scatter while minimizing the within-class scatter:</a:t>
            </a:r>
          </a:p>
        </p:txBody>
      </p:sp>
      <p:sp>
        <p:nvSpPr>
          <p:cNvPr id="2400261" name="Rectangle 5"/>
          <p:cNvSpPr>
            <a:spLocks noChangeArrowheads="1"/>
          </p:cNvSpPr>
          <p:nvPr/>
        </p:nvSpPr>
        <p:spPr bwMode="auto">
          <a:xfrm>
            <a:off x="1752600" y="3733800"/>
            <a:ext cx="861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Such a transformation should retain class separability while reducing the variation due to sources other than identity (e.g., illumination).</a:t>
            </a:r>
          </a:p>
        </p:txBody>
      </p:sp>
      <p:pic>
        <p:nvPicPr>
          <p:cNvPr id="2400262"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876800" y="2527300"/>
            <a:ext cx="2209800" cy="8255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4045967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02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02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00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p:bldP spid="24002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1282" name="Rectangle 2"/>
          <p:cNvSpPr>
            <a:spLocks noGrp="1" noChangeArrowheads="1"/>
          </p:cNvSpPr>
          <p:nvPr>
            <p:ph type="title"/>
          </p:nvPr>
        </p:nvSpPr>
        <p:spPr/>
        <p:txBody>
          <a:bodyPr/>
          <a:lstStyle/>
          <a:p>
            <a:r>
              <a:rPr lang="en-US" altLang="en-US"/>
              <a:t>Linear Discriminant Analysis (LDA)</a:t>
            </a:r>
          </a:p>
        </p:txBody>
      </p:sp>
      <p:pic>
        <p:nvPicPr>
          <p:cNvPr id="2401283"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267200" y="2362201"/>
            <a:ext cx="3581400" cy="14192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401284"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Linear transformation implied by LDA</a:t>
            </a:r>
          </a:p>
        </p:txBody>
      </p:sp>
      <p:sp>
        <p:nvSpPr>
          <p:cNvPr id="2401285" name="Rectangle 5"/>
          <p:cNvSpPr>
            <a:spLocks noChangeArrowheads="1"/>
          </p:cNvSpPr>
          <p:nvPr/>
        </p:nvSpPr>
        <p:spPr bwMode="auto">
          <a:xfrm>
            <a:off x="1752600" y="1447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The linear transformation is given by a matrix </a:t>
            </a:r>
            <a:r>
              <a:rPr lang="en-US" altLang="en-US" sz="2000" i="1">
                <a:solidFill>
                  <a:srgbClr val="000000"/>
                </a:solidFill>
              </a:rPr>
              <a:t>U </a:t>
            </a:r>
            <a:r>
              <a:rPr lang="en-US" altLang="en-US" sz="2000">
                <a:solidFill>
                  <a:srgbClr val="000000"/>
                </a:solidFill>
              </a:rPr>
              <a:t>whose columns are the eigenvectors of </a:t>
            </a:r>
            <a:r>
              <a:rPr lang="en-US" altLang="en-US" sz="2000" i="1">
                <a:solidFill>
                  <a:srgbClr val="000000"/>
                </a:solidFill>
              </a:rPr>
              <a:t>S</a:t>
            </a:r>
            <a:r>
              <a:rPr lang="en-US" altLang="en-US" sz="2000" i="1" baseline="-25000">
                <a:solidFill>
                  <a:srgbClr val="000000"/>
                </a:solidFill>
              </a:rPr>
              <a:t>w</a:t>
            </a:r>
            <a:r>
              <a:rPr lang="en-US" altLang="en-US" sz="2000" baseline="30000">
                <a:solidFill>
                  <a:srgbClr val="000000"/>
                </a:solidFill>
              </a:rPr>
              <a:t>-1</a:t>
            </a:r>
            <a:r>
              <a:rPr lang="en-US" altLang="en-US" sz="2000">
                <a:solidFill>
                  <a:srgbClr val="000000"/>
                </a:solidFill>
              </a:rPr>
              <a:t> </a:t>
            </a:r>
            <a:r>
              <a:rPr lang="en-US" altLang="en-US" sz="2000" i="1">
                <a:solidFill>
                  <a:srgbClr val="000000"/>
                </a:solidFill>
              </a:rPr>
              <a:t>S</a:t>
            </a:r>
            <a:r>
              <a:rPr lang="en-US" altLang="en-US" sz="2000" i="1" baseline="-25000">
                <a:solidFill>
                  <a:srgbClr val="000000"/>
                </a:solidFill>
              </a:rPr>
              <a:t>b</a:t>
            </a:r>
            <a:r>
              <a:rPr lang="en-US" altLang="en-US" sz="2000" i="1">
                <a:solidFill>
                  <a:srgbClr val="000000"/>
                </a:solidFill>
              </a:rPr>
              <a:t> </a:t>
            </a:r>
            <a:r>
              <a:rPr lang="en-US" altLang="en-US" sz="2000">
                <a:solidFill>
                  <a:srgbClr val="000000"/>
                </a:solidFill>
              </a:rPr>
              <a:t>(called </a:t>
            </a:r>
            <a:r>
              <a:rPr lang="en-US" altLang="en-US" sz="2000" i="1">
                <a:solidFill>
                  <a:srgbClr val="000000"/>
                </a:solidFill>
              </a:rPr>
              <a:t>Fisherfaces</a:t>
            </a:r>
            <a:r>
              <a:rPr lang="en-US" altLang="en-US" sz="2000">
                <a:solidFill>
                  <a:srgbClr val="000000"/>
                </a:solidFill>
              </a:rPr>
              <a:t>).</a:t>
            </a:r>
          </a:p>
        </p:txBody>
      </p:sp>
      <p:sp>
        <p:nvSpPr>
          <p:cNvPr id="2401286" name="Rectangle 6"/>
          <p:cNvSpPr>
            <a:spLocks noChangeArrowheads="1"/>
          </p:cNvSpPr>
          <p:nvPr/>
        </p:nvSpPr>
        <p:spPr bwMode="auto">
          <a:xfrm>
            <a:off x="1752600" y="403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The eigenvectors are solutions of the </a:t>
            </a:r>
            <a:r>
              <a:rPr lang="en-US" altLang="en-US" sz="2000" i="1" u="sng">
                <a:solidFill>
                  <a:srgbClr val="000000"/>
                </a:solidFill>
              </a:rPr>
              <a:t>generalized eigenvector</a:t>
            </a:r>
            <a:r>
              <a:rPr lang="en-US" altLang="en-US" sz="2000" i="1">
                <a:solidFill>
                  <a:srgbClr val="000000"/>
                </a:solidFill>
              </a:rPr>
              <a:t> </a:t>
            </a:r>
            <a:r>
              <a:rPr lang="en-US" altLang="en-US" sz="2000" i="1" u="sng">
                <a:solidFill>
                  <a:srgbClr val="000000"/>
                </a:solidFill>
              </a:rPr>
              <a:t>problem</a:t>
            </a:r>
            <a:r>
              <a:rPr lang="en-US" altLang="en-US" sz="2000">
                <a:solidFill>
                  <a:srgbClr val="000000"/>
                </a:solidFill>
              </a:rPr>
              <a:t>:</a:t>
            </a:r>
          </a:p>
        </p:txBody>
      </p:sp>
      <p:pic>
        <p:nvPicPr>
          <p:cNvPr id="2401287"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05400" y="4667250"/>
            <a:ext cx="1905000" cy="4381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908463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306" name="Rectangle 2"/>
          <p:cNvSpPr>
            <a:spLocks noGrp="1" noChangeArrowheads="1"/>
          </p:cNvSpPr>
          <p:nvPr>
            <p:ph type="title"/>
          </p:nvPr>
        </p:nvSpPr>
        <p:spPr/>
        <p:txBody>
          <a:bodyPr/>
          <a:lstStyle/>
          <a:p>
            <a:r>
              <a:rPr lang="en-US" altLang="en-US"/>
              <a:t>Linear Discriminant Analysis (LDA)</a:t>
            </a:r>
          </a:p>
        </p:txBody>
      </p:sp>
      <p:sp>
        <p:nvSpPr>
          <p:cNvPr id="240230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Does </a:t>
            </a:r>
            <a:r>
              <a:rPr lang="en-US" altLang="en-US" sz="2400" i="1">
                <a:solidFill>
                  <a:srgbClr val="000000"/>
                </a:solidFill>
              </a:rPr>
              <a:t>S</a:t>
            </a:r>
            <a:r>
              <a:rPr lang="en-US" altLang="en-US" sz="2400" i="1" baseline="-25000">
                <a:solidFill>
                  <a:srgbClr val="000000"/>
                </a:solidFill>
              </a:rPr>
              <a:t>w</a:t>
            </a:r>
            <a:r>
              <a:rPr lang="en-US" altLang="en-US" sz="2400" baseline="30000">
                <a:solidFill>
                  <a:srgbClr val="000000"/>
                </a:solidFill>
              </a:rPr>
              <a:t>-1</a:t>
            </a:r>
            <a:r>
              <a:rPr lang="en-US" altLang="en-US" sz="2400">
                <a:solidFill>
                  <a:srgbClr val="000000"/>
                </a:solidFill>
              </a:rPr>
              <a:t> always exist?</a:t>
            </a:r>
          </a:p>
        </p:txBody>
      </p:sp>
      <p:sp>
        <p:nvSpPr>
          <p:cNvPr id="2402308" name="Rectangle 4"/>
          <p:cNvSpPr>
            <a:spLocks noChangeArrowheads="1"/>
          </p:cNvSpPr>
          <p:nvPr/>
        </p:nvSpPr>
        <p:spPr bwMode="auto">
          <a:xfrm>
            <a:off x="1752600" y="1447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If </a:t>
            </a:r>
            <a:r>
              <a:rPr lang="en-US" altLang="en-US" sz="2000" i="1">
                <a:solidFill>
                  <a:srgbClr val="000000"/>
                </a:solidFill>
              </a:rPr>
              <a:t>S</a:t>
            </a:r>
            <a:r>
              <a:rPr lang="en-US" altLang="en-US" sz="2000" i="1" baseline="-25000">
                <a:solidFill>
                  <a:srgbClr val="000000"/>
                </a:solidFill>
              </a:rPr>
              <a:t>w</a:t>
            </a:r>
            <a:r>
              <a:rPr lang="en-US" altLang="en-US" sz="2000" i="1">
                <a:solidFill>
                  <a:srgbClr val="000000"/>
                </a:solidFill>
              </a:rPr>
              <a:t> </a:t>
            </a:r>
            <a:r>
              <a:rPr lang="en-US" altLang="en-US" sz="2000">
                <a:solidFill>
                  <a:srgbClr val="000000"/>
                </a:solidFill>
              </a:rPr>
              <a:t>is non-singular, we can obtain a conventional eigenvalue problem by writing:</a:t>
            </a:r>
          </a:p>
        </p:txBody>
      </p:sp>
      <p:sp>
        <p:nvSpPr>
          <p:cNvPr id="2402309" name="Rectangle 5"/>
          <p:cNvSpPr>
            <a:spLocks noChangeArrowheads="1"/>
          </p:cNvSpPr>
          <p:nvPr/>
        </p:nvSpPr>
        <p:spPr bwMode="auto">
          <a:xfrm>
            <a:off x="1752600" y="32004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In practice, </a:t>
            </a:r>
            <a:r>
              <a:rPr lang="en-US" altLang="en-US" sz="2000" i="1">
                <a:solidFill>
                  <a:srgbClr val="000000"/>
                </a:solidFill>
              </a:rPr>
              <a:t>S</a:t>
            </a:r>
            <a:r>
              <a:rPr lang="en-US" altLang="en-US" sz="2000" i="1" baseline="-25000">
                <a:solidFill>
                  <a:srgbClr val="000000"/>
                </a:solidFill>
              </a:rPr>
              <a:t>w</a:t>
            </a:r>
            <a:r>
              <a:rPr lang="en-US" altLang="en-US" sz="2000" i="1">
                <a:solidFill>
                  <a:srgbClr val="000000"/>
                </a:solidFill>
              </a:rPr>
              <a:t> </a:t>
            </a:r>
            <a:r>
              <a:rPr lang="en-US" altLang="en-US" sz="2000">
                <a:solidFill>
                  <a:srgbClr val="000000"/>
                </a:solidFill>
              </a:rPr>
              <a:t>is often singular since the data are image vectors with large dimensionality while the size of the data set is much smaller (</a:t>
            </a:r>
            <a:r>
              <a:rPr lang="en-US" altLang="en-US" sz="2000" i="1">
                <a:solidFill>
                  <a:srgbClr val="000000"/>
                </a:solidFill>
              </a:rPr>
              <a:t>M </a:t>
            </a:r>
            <a:r>
              <a:rPr lang="en-US" altLang="en-US" sz="2000">
                <a:solidFill>
                  <a:srgbClr val="000000"/>
                </a:solidFill>
              </a:rPr>
              <a:t>&lt;&lt; </a:t>
            </a:r>
            <a:r>
              <a:rPr lang="en-US" altLang="en-US" sz="2000" i="1">
                <a:solidFill>
                  <a:srgbClr val="000000"/>
                </a:solidFill>
              </a:rPr>
              <a:t>N </a:t>
            </a:r>
            <a:r>
              <a:rPr lang="en-US" altLang="en-US" sz="2000">
                <a:solidFill>
                  <a:srgbClr val="000000"/>
                </a:solidFill>
              </a:rPr>
              <a:t>)</a:t>
            </a:r>
          </a:p>
        </p:txBody>
      </p:sp>
      <p:pic>
        <p:nvPicPr>
          <p:cNvPr id="240231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05400" y="2362201"/>
            <a:ext cx="1981200" cy="512763"/>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38953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3330" name="Rectangle 2"/>
          <p:cNvSpPr>
            <a:spLocks noGrp="1" noChangeArrowheads="1"/>
          </p:cNvSpPr>
          <p:nvPr>
            <p:ph type="title"/>
          </p:nvPr>
        </p:nvSpPr>
        <p:spPr/>
        <p:txBody>
          <a:bodyPr/>
          <a:lstStyle/>
          <a:p>
            <a:r>
              <a:rPr lang="en-US" altLang="en-US"/>
              <a:t>Linear Discriminant Analysis (LDA)</a:t>
            </a:r>
          </a:p>
        </p:txBody>
      </p:sp>
      <p:pic>
        <p:nvPicPr>
          <p:cNvPr id="240333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381500" y="2514600"/>
            <a:ext cx="3352800" cy="153193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403332" name="Rectangle 4"/>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Does </a:t>
            </a:r>
            <a:r>
              <a:rPr lang="en-US" altLang="en-US" sz="2400" i="1">
                <a:solidFill>
                  <a:srgbClr val="000000"/>
                </a:solidFill>
              </a:rPr>
              <a:t>S</a:t>
            </a:r>
            <a:r>
              <a:rPr lang="en-US" altLang="en-US" sz="2400" i="1" baseline="-25000">
                <a:solidFill>
                  <a:srgbClr val="000000"/>
                </a:solidFill>
              </a:rPr>
              <a:t>w</a:t>
            </a:r>
            <a:r>
              <a:rPr lang="en-US" altLang="en-US" sz="2400" baseline="30000">
                <a:solidFill>
                  <a:srgbClr val="000000"/>
                </a:solidFill>
              </a:rPr>
              <a:t>-1</a:t>
            </a:r>
            <a:r>
              <a:rPr lang="en-US" altLang="en-US" sz="2400">
                <a:solidFill>
                  <a:srgbClr val="000000"/>
                </a:solidFill>
              </a:rPr>
              <a:t> always exist? – cont.</a:t>
            </a:r>
          </a:p>
        </p:txBody>
      </p:sp>
      <p:sp>
        <p:nvSpPr>
          <p:cNvPr id="2403333" name="Rectangle 5"/>
          <p:cNvSpPr>
            <a:spLocks noChangeArrowheads="1"/>
          </p:cNvSpPr>
          <p:nvPr/>
        </p:nvSpPr>
        <p:spPr bwMode="auto">
          <a:xfrm>
            <a:off x="1752600" y="14478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To alleviate this problem, we can perform two projections:</a:t>
            </a:r>
          </a:p>
        </p:txBody>
      </p:sp>
      <p:sp>
        <p:nvSpPr>
          <p:cNvPr id="2403334" name="Rectangle 6"/>
          <p:cNvSpPr>
            <a:spLocks noChangeArrowheads="1"/>
          </p:cNvSpPr>
          <p:nvPr/>
        </p:nvSpPr>
        <p:spPr bwMode="auto">
          <a:xfrm>
            <a:off x="1752600" y="19812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rgbClr val="000000"/>
              </a:buClr>
              <a:buChar char="•"/>
              <a:defRPr sz="2800">
                <a:solidFill>
                  <a:schemeClr val="bg2"/>
                </a:solidFill>
                <a:latin typeface="Arial" panose="020B0604020202020204" pitchFamily="34" charset="0"/>
              </a:defRPr>
            </a:lvl1pPr>
            <a:lvl2pPr marL="914400" indent="-45720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2954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7526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2098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6670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31242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5814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40386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2">
              <a:buFont typeface="Arial" panose="020B0604020202020204" pitchFamily="34" charset="0"/>
              <a:buAutoNum type="arabicParenR"/>
            </a:pPr>
            <a:r>
              <a:rPr lang="en-US" altLang="en-US" sz="1800">
                <a:solidFill>
                  <a:srgbClr val="000000"/>
                </a:solidFill>
              </a:rPr>
              <a:t>PCA is first applied to the data set to reduce its dimensionality.</a:t>
            </a:r>
          </a:p>
        </p:txBody>
      </p:sp>
      <p:sp>
        <p:nvSpPr>
          <p:cNvPr id="2403335" name="Rectangle 7"/>
          <p:cNvSpPr>
            <a:spLocks noChangeArrowheads="1"/>
          </p:cNvSpPr>
          <p:nvPr/>
        </p:nvSpPr>
        <p:spPr bwMode="auto">
          <a:xfrm>
            <a:off x="1752600" y="44196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rgbClr val="000000"/>
              </a:buClr>
              <a:buChar char="•"/>
              <a:defRPr sz="2800">
                <a:solidFill>
                  <a:schemeClr val="bg2"/>
                </a:solidFill>
                <a:latin typeface="Arial" panose="020B0604020202020204" pitchFamily="34" charset="0"/>
              </a:defRPr>
            </a:lvl1pPr>
            <a:lvl2pPr marL="914400" indent="-45720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2954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7526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2098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6670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31242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5814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40386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2">
              <a:buFont typeface="Arial" panose="020B0604020202020204" pitchFamily="34" charset="0"/>
              <a:buAutoNum type="arabicParenR" startAt="2"/>
            </a:pPr>
            <a:r>
              <a:rPr lang="en-US" altLang="en-US" sz="1800">
                <a:solidFill>
                  <a:srgbClr val="000000"/>
                </a:solidFill>
              </a:rPr>
              <a:t>LDA is then applied to further reduce the dimensionality.</a:t>
            </a:r>
          </a:p>
        </p:txBody>
      </p:sp>
      <p:pic>
        <p:nvPicPr>
          <p:cNvPr id="2403336" name="Picture 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43400" y="4910139"/>
            <a:ext cx="3429000" cy="148748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402884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3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33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033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033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3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333" grpId="0"/>
      <p:bldP spid="2403334" grpId="0"/>
      <p:bldP spid="24033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p:txBody>
          <a:bodyPr/>
          <a:lstStyle/>
          <a:p>
            <a:r>
              <a:rPr lang="en-US" altLang="en-US"/>
              <a:t>Linear Discriminant Analysis (LDA)</a:t>
            </a:r>
          </a:p>
        </p:txBody>
      </p:sp>
      <p:sp>
        <p:nvSpPr>
          <p:cNvPr id="2404355" name="Rectangle 3"/>
          <p:cNvSpPr>
            <a:spLocks noChangeArrowheads="1"/>
          </p:cNvSpPr>
          <p:nvPr/>
        </p:nvSpPr>
        <p:spPr bwMode="auto">
          <a:xfrm>
            <a:off x="1752600" y="990600"/>
            <a:ext cx="8610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Case Study: Using Discriminant Eigenfeatures for Image Retrieval</a:t>
            </a:r>
          </a:p>
        </p:txBody>
      </p:sp>
      <p:sp>
        <p:nvSpPr>
          <p:cNvPr id="2404356" name="Rectangle 4"/>
          <p:cNvSpPr>
            <a:spLocks noChangeArrowheads="1"/>
          </p:cNvSpPr>
          <p:nvPr/>
        </p:nvSpPr>
        <p:spPr bwMode="auto">
          <a:xfrm>
            <a:off x="1752600" y="1828800"/>
            <a:ext cx="861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D. Swets, J. Weng, "Using Discriminant Eigenfeatures for Image Retrieval", </a:t>
            </a:r>
            <a:r>
              <a:rPr lang="en-US" altLang="en-US" sz="2000" i="1">
                <a:solidFill>
                  <a:srgbClr val="000000"/>
                </a:solidFill>
              </a:rPr>
              <a:t>IEEE Transactions on Pattern Analysis and Machine Intelligence</a:t>
            </a:r>
            <a:r>
              <a:rPr lang="en-US" altLang="en-US" sz="2000">
                <a:solidFill>
                  <a:srgbClr val="000000"/>
                </a:solidFill>
              </a:rPr>
              <a:t>, vol. 18, no. 8, pp. 831-836, 1996.</a:t>
            </a:r>
          </a:p>
        </p:txBody>
      </p:sp>
      <p:sp>
        <p:nvSpPr>
          <p:cNvPr id="2404357" name="Rectangle 5"/>
          <p:cNvSpPr>
            <a:spLocks noChangeArrowheads="1"/>
          </p:cNvSpPr>
          <p:nvPr/>
        </p:nvSpPr>
        <p:spPr bwMode="auto">
          <a:xfrm>
            <a:off x="1752600" y="3048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Content-based image retrieval</a:t>
            </a:r>
          </a:p>
        </p:txBody>
      </p:sp>
      <p:sp>
        <p:nvSpPr>
          <p:cNvPr id="2404358" name="Rectangle 6"/>
          <p:cNvSpPr>
            <a:spLocks noChangeArrowheads="1"/>
          </p:cNvSpPr>
          <p:nvPr/>
        </p:nvSpPr>
        <p:spPr bwMode="auto">
          <a:xfrm>
            <a:off x="1752600" y="3505200"/>
            <a:ext cx="8686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The application being studied here is query-by-example image retrieval.</a:t>
            </a:r>
          </a:p>
          <a:p>
            <a:pPr lvl="1"/>
            <a:r>
              <a:rPr lang="en-US" altLang="en-US" sz="2000">
                <a:solidFill>
                  <a:srgbClr val="000000"/>
                </a:solidFill>
              </a:rPr>
              <a:t>The paper deals with the problem of selecting a good set of image features for content-based image retrieval.</a:t>
            </a:r>
          </a:p>
        </p:txBody>
      </p:sp>
    </p:spTree>
    <p:extLst>
      <p:ext uri="{BB962C8B-B14F-4D97-AF65-F5344CB8AC3E}">
        <p14:creationId xmlns:p14="http://schemas.microsoft.com/office/powerpoint/2010/main" val="1054858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43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7" grpId="0"/>
      <p:bldP spid="240435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5378" name="Rectangle 2"/>
          <p:cNvSpPr>
            <a:spLocks noGrp="1" noChangeArrowheads="1"/>
          </p:cNvSpPr>
          <p:nvPr>
            <p:ph type="title"/>
          </p:nvPr>
        </p:nvSpPr>
        <p:spPr/>
        <p:txBody>
          <a:bodyPr/>
          <a:lstStyle/>
          <a:p>
            <a:r>
              <a:rPr lang="en-US" altLang="en-US"/>
              <a:t>Linear Discriminant Analysis (LDA)</a:t>
            </a:r>
          </a:p>
        </p:txBody>
      </p:sp>
      <p:sp>
        <p:nvSpPr>
          <p:cNvPr id="240537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Assumptions</a:t>
            </a:r>
          </a:p>
        </p:txBody>
      </p:sp>
      <p:sp>
        <p:nvSpPr>
          <p:cNvPr id="2405380" name="Rectangle 4"/>
          <p:cNvSpPr>
            <a:spLocks noChangeArrowheads="1"/>
          </p:cNvSpPr>
          <p:nvPr/>
        </p:nvSpPr>
        <p:spPr bwMode="auto">
          <a:xfrm>
            <a:off x="1752600" y="14478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"Well-framed" images are required as input for training and query-by-example test probes.</a:t>
            </a:r>
          </a:p>
          <a:p>
            <a:pPr lvl="1"/>
            <a:r>
              <a:rPr lang="en-US" altLang="en-US" sz="2000">
                <a:solidFill>
                  <a:srgbClr val="000000"/>
                </a:solidFill>
              </a:rPr>
              <a:t>Only a small variation in the size, position, and orientation of the objects in the images is allowed.</a:t>
            </a:r>
          </a:p>
        </p:txBody>
      </p:sp>
      <p:pic>
        <p:nvPicPr>
          <p:cNvPr id="240538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3352800"/>
            <a:ext cx="8610600" cy="20193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48083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55A91-7200-B980-0AEA-6A005C4F7F8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A01537A-C713-6397-9F7B-7CB020335170}"/>
              </a:ext>
            </a:extLst>
          </p:cNvPr>
          <p:cNvSpPr>
            <a:spLocks noGrp="1"/>
          </p:cNvSpPr>
          <p:nvPr>
            <p:ph type="title"/>
          </p:nvPr>
        </p:nvSpPr>
        <p:spPr/>
        <p:txBody>
          <a:bodyPr/>
          <a:lstStyle/>
          <a:p>
            <a:r>
              <a:rPr lang="en-US" altLang="zh-TW" dirty="0">
                <a:solidFill>
                  <a:srgbClr val="0000CC"/>
                </a:solidFill>
              </a:rPr>
              <a:t>Motivation</a:t>
            </a:r>
            <a:endParaRPr lang="zh-TW" altLang="en-US" dirty="0">
              <a:solidFill>
                <a:srgbClr val="0000CC"/>
              </a:solidFill>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5FE525E-B117-BFD9-BBA1-36692B886730}"/>
                  </a:ext>
                </a:extLst>
              </p:cNvPr>
              <p:cNvSpPr>
                <a:spLocks noGrp="1"/>
              </p:cNvSpPr>
              <p:nvPr>
                <p:ph idx="1"/>
              </p:nvPr>
            </p:nvSpPr>
            <p:spPr/>
            <p:txBody>
              <a:bodyPr/>
              <a:lstStyle/>
              <a:p>
                <a:r>
                  <a:rPr lang="en" altLang="zh-CN" b="0" i="0" dirty="0">
                    <a:solidFill>
                      <a:srgbClr val="333333"/>
                    </a:solidFill>
                    <a:effectLst/>
                    <a:latin typeface="Arial" panose="020B0604020202020204" pitchFamily="34" charset="0"/>
                  </a:rPr>
                  <a:t>Possible issues with the original features of data:</a:t>
                </a:r>
              </a:p>
              <a:p>
                <a:pPr lvl="1"/>
                <a:r>
                  <a:rPr lang="en" altLang="zh-CN" dirty="0">
                    <a:solidFill>
                      <a:srgbClr val="333333"/>
                    </a:solidFill>
                    <a:latin typeface="Arial" panose="020B0604020202020204" pitchFamily="34" charset="0"/>
                  </a:rPr>
                  <a:t>High dimension </a:t>
                </a:r>
                <a:r>
                  <a:rPr lang="en" altLang="zh-CN" b="0" i="0" dirty="0">
                    <a:solidFill>
                      <a:srgbClr val="333333"/>
                    </a:solidFill>
                    <a:effectLst/>
                    <a:latin typeface="Arial" panose="020B0604020202020204" pitchFamily="34" charset="0"/>
                  </a:rPr>
                  <a:t>→</a:t>
                </a:r>
                <a:r>
                  <a:rPr lang="en" altLang="zh-CN" dirty="0">
                    <a:solidFill>
                      <a:srgbClr val="333333"/>
                    </a:solidFill>
                    <a:latin typeface="Arial" panose="020B0604020202020204" pitchFamily="34" charset="0"/>
                  </a:rPr>
                  <a:t> dimension disaster and overfitting</a:t>
                </a:r>
                <a:endParaRPr lang="en" altLang="zh-CN" b="0" i="0" dirty="0">
                  <a:solidFill>
                    <a:srgbClr val="333333"/>
                  </a:solidFill>
                  <a:effectLst/>
                  <a:latin typeface="Arial" panose="020B0604020202020204" pitchFamily="34" charset="0"/>
                </a:endParaRPr>
              </a:p>
              <a:p>
                <a:pPr lvl="1"/>
                <a:r>
                  <a:rPr lang="en" altLang="zh-CN" b="0" i="0" dirty="0">
                    <a:solidFill>
                      <a:srgbClr val="333333"/>
                    </a:solidFill>
                    <a:effectLst/>
                    <a:latin typeface="Arial" panose="020B0604020202020204" pitchFamily="34" charset="0"/>
                  </a:rPr>
                  <a:t>Redundancy → poor learning effect</a:t>
                </a:r>
              </a:p>
              <a:p>
                <a:pPr lvl="1"/>
                <a:r>
                  <a:rPr lang="en" altLang="zh-TW" dirty="0">
                    <a:solidFill>
                      <a:srgbClr val="333333"/>
                    </a:solidFill>
                    <a:latin typeface="Arial" panose="020B0604020202020204" pitchFamily="34" charset="0"/>
                  </a:rPr>
                  <a:t>Solution: reducing dimensionality</a:t>
                </a:r>
              </a:p>
              <a:p>
                <a:r>
                  <a:rPr lang="en" altLang="zh-CN" dirty="0">
                    <a:solidFill>
                      <a:srgbClr val="333333"/>
                    </a:solidFill>
                    <a:latin typeface="Arial" panose="020B0604020202020204" pitchFamily="34" charset="0"/>
                  </a:rPr>
                  <a:t>C</a:t>
                </a:r>
                <a:r>
                  <a:rPr lang="en" altLang="zh-CN" b="0" i="0" dirty="0">
                    <a:solidFill>
                      <a:srgbClr val="333333"/>
                    </a:solidFill>
                    <a:effectLst/>
                    <a:latin typeface="Arial" panose="020B0604020202020204" pitchFamily="34" charset="0"/>
                  </a:rPr>
                  <a:t>ommonly used data dimensionality reduction methods</a:t>
                </a:r>
              </a:p>
              <a:p>
                <a:pPr lvl="1"/>
                <a:r>
                  <a:rPr lang="en" altLang="zh-TW" dirty="0">
                    <a:solidFill>
                      <a:srgbClr val="333333"/>
                    </a:solidFill>
                    <a:latin typeface="Arial" panose="020B0604020202020204" pitchFamily="34" charset="0"/>
                  </a:rPr>
                  <a:t>Linear projection: </a:t>
                </a:r>
                <a14:m>
                  <m:oMath xmlns:m="http://schemas.openxmlformats.org/officeDocument/2006/math">
                    <m:r>
                      <a:rPr lang="en-US" altLang="zh-TW" b="1" i="1" smtClean="0">
                        <a:solidFill>
                          <a:srgbClr val="333333"/>
                        </a:solidFill>
                        <a:latin typeface="Cambria Math" panose="02040503050406030204" pitchFamily="18" charset="0"/>
                      </a:rPr>
                      <m:t>𝒛</m:t>
                    </m:r>
                    <m:r>
                      <a:rPr lang="en-US" altLang="zh-TW" b="0" i="1" smtClean="0">
                        <a:solidFill>
                          <a:srgbClr val="333333"/>
                        </a:solidFill>
                        <a:latin typeface="Cambria Math" panose="02040503050406030204" pitchFamily="18" charset="0"/>
                      </a:rPr>
                      <m:t>=</m:t>
                    </m:r>
                    <m:sSup>
                      <m:sSupPr>
                        <m:ctrlPr>
                          <a:rPr lang="en-US" altLang="zh-TW" b="0" i="1" smtClean="0">
                            <a:solidFill>
                              <a:srgbClr val="333333"/>
                            </a:solidFill>
                            <a:latin typeface="Cambria Math" panose="02040503050406030204" pitchFamily="18" charset="0"/>
                          </a:rPr>
                        </m:ctrlPr>
                      </m:sSupPr>
                      <m:e>
                        <m:r>
                          <a:rPr lang="en-US" altLang="zh-TW" b="1" i="1" smtClean="0">
                            <a:solidFill>
                              <a:srgbClr val="333333"/>
                            </a:solidFill>
                            <a:latin typeface="Cambria Math" panose="02040503050406030204" pitchFamily="18" charset="0"/>
                          </a:rPr>
                          <m:t>𝑾</m:t>
                        </m:r>
                      </m:e>
                      <m:sup>
                        <m:r>
                          <a:rPr lang="en-US" altLang="zh-TW" b="0" i="1" smtClean="0">
                            <a:solidFill>
                              <a:srgbClr val="333333"/>
                            </a:solidFill>
                            <a:latin typeface="Cambria Math" panose="02040503050406030204" pitchFamily="18" charset="0"/>
                          </a:rPr>
                          <m:t>𝑇</m:t>
                        </m:r>
                      </m:sup>
                    </m:sSup>
                    <m:r>
                      <a:rPr lang="en-US" altLang="zh-TW" b="1" i="1" smtClean="0">
                        <a:solidFill>
                          <a:srgbClr val="333333"/>
                        </a:solidFill>
                        <a:latin typeface="Cambria Math" panose="02040503050406030204" pitchFamily="18" charset="0"/>
                      </a:rPr>
                      <m:t>𝒙</m:t>
                    </m:r>
                  </m:oMath>
                </a14:m>
                <a:r>
                  <a:rPr lang="en-US" altLang="zh-TW" dirty="0"/>
                  <a:t> such that </a:t>
                </a:r>
                <a14:m>
                  <m:oMath xmlns:m="http://schemas.openxmlformats.org/officeDocument/2006/math">
                    <m:sSup>
                      <m:sSupPr>
                        <m:ctrlPr>
                          <a:rPr lang="en-US" altLang="zh-TW" b="0" i="1" smtClean="0">
                            <a:latin typeface="Cambria Math" panose="02040503050406030204" pitchFamily="18" charset="0"/>
                          </a:rPr>
                        </m:ctrlPr>
                      </m:sSupPr>
                      <m:e>
                        <m:r>
                          <a:rPr lang="en-US" altLang="zh-TW" b="1" i="1" smtClean="0">
                            <a:latin typeface="Cambria Math" panose="02040503050406030204" pitchFamily="18" charset="0"/>
                          </a:rPr>
                          <m:t>𝑾</m:t>
                        </m:r>
                      </m:e>
                      <m:sup>
                        <m:r>
                          <a:rPr lang="en-US" altLang="zh-TW" b="0" i="1" smtClean="0">
                            <a:latin typeface="Cambria Math" panose="02040503050406030204" pitchFamily="18" charset="0"/>
                          </a:rPr>
                          <m:t>𝑇</m:t>
                        </m:r>
                      </m:sup>
                    </m:sSup>
                    <m:r>
                      <a:rPr lang="en-US" altLang="zh-TW" b="1" i="1" smtClean="0">
                        <a:latin typeface="Cambria Math" panose="02040503050406030204" pitchFamily="18" charset="0"/>
                      </a:rPr>
                      <m:t>𝑾</m:t>
                    </m:r>
                    <m:r>
                      <a:rPr lang="en-US" altLang="zh-TW" b="0" i="1" smtClean="0">
                        <a:latin typeface="Cambria Math" panose="02040503050406030204" pitchFamily="18" charset="0"/>
                      </a:rPr>
                      <m:t>=</m:t>
                    </m:r>
                    <m:r>
                      <a:rPr lang="en-US" altLang="zh-TW" b="1" i="1" smtClean="0">
                        <a:latin typeface="Cambria Math" panose="02040503050406030204" pitchFamily="18" charset="0"/>
                      </a:rPr>
                      <m:t>𝑰</m:t>
                    </m:r>
                  </m:oMath>
                </a14:m>
                <a:endParaRPr lang="en-US" altLang="zh-TW" b="1" dirty="0"/>
              </a:p>
              <a:p>
                <a:r>
                  <a:rPr lang="en" altLang="zh-CN" dirty="0">
                    <a:solidFill>
                      <a:srgbClr val="333333"/>
                    </a:solidFill>
                    <a:latin typeface="Arial" panose="020B0604020202020204" pitchFamily="34" charset="0"/>
                  </a:rPr>
                  <a:t>PCA Optimization rules:</a:t>
                </a:r>
              </a:p>
              <a:p>
                <a:pPr lvl="1"/>
                <a:r>
                  <a:rPr lang="en" altLang="zh-CN" sz="2400" b="0" i="0" dirty="0">
                    <a:solidFill>
                      <a:srgbClr val="333333"/>
                    </a:solidFill>
                    <a:effectLst/>
                    <a:latin typeface="Arial" panose="020B0604020202020204" pitchFamily="34" charset="0"/>
                  </a:rPr>
                  <a:t>Maximum projection variance: to maximize the variance of data in the converted space and keep as much information of the original data as possible</a:t>
                </a:r>
                <a:endParaRPr lang="en-US" altLang="zh-CN" sz="2400" b="1" i="0" dirty="0">
                  <a:solidFill>
                    <a:srgbClr val="333333"/>
                  </a:solidFill>
                  <a:effectLst/>
                  <a:latin typeface="Arial" panose="020B0604020202020204" pitchFamily="34" charset="0"/>
                </a:endParaRPr>
              </a:p>
              <a:p>
                <a:pPr lvl="1"/>
                <a:r>
                  <a:rPr lang="en" altLang="zh-CN" sz="2400" dirty="0">
                    <a:solidFill>
                      <a:srgbClr val="333333"/>
                    </a:solidFill>
                    <a:latin typeface="Arial" panose="020B0604020202020204" pitchFamily="34" charset="0"/>
                  </a:rPr>
                  <a:t>Minimum reconstruction error</a:t>
                </a:r>
              </a:p>
            </p:txBody>
          </p:sp>
        </mc:Choice>
        <mc:Fallback xmlns="">
          <p:sp>
            <p:nvSpPr>
              <p:cNvPr id="3" name="內容版面配置區 2">
                <a:extLst>
                  <a:ext uri="{FF2B5EF4-FFF2-40B4-BE49-F238E27FC236}">
                    <a16:creationId xmlns:a16="http://schemas.microsoft.com/office/drawing/2014/main" id="{C5FE525E-B117-BFD9-BBA1-36692B886730}"/>
                  </a:ext>
                </a:extLst>
              </p:cNvPr>
              <p:cNvSpPr>
                <a:spLocks noGrp="1" noRot="1" noChangeAspect="1" noMove="1" noResize="1" noEditPoints="1" noAdjustHandles="1" noChangeArrowheads="1" noChangeShapeType="1" noTextEdit="1"/>
              </p:cNvSpPr>
              <p:nvPr>
                <p:ph idx="1"/>
              </p:nvPr>
            </p:nvSpPr>
            <p:spPr>
              <a:blipFill>
                <a:blip r:embed="rId2"/>
                <a:stretch>
                  <a:fillRect l="-578" t="-1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948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Rectangle 2"/>
          <p:cNvSpPr>
            <a:spLocks noGrp="1" noChangeArrowheads="1"/>
          </p:cNvSpPr>
          <p:nvPr>
            <p:ph type="title"/>
          </p:nvPr>
        </p:nvSpPr>
        <p:spPr/>
        <p:txBody>
          <a:bodyPr/>
          <a:lstStyle/>
          <a:p>
            <a:r>
              <a:rPr lang="en-US" altLang="en-US"/>
              <a:t>Linear Discriminant Analysis (LDA)</a:t>
            </a:r>
          </a:p>
        </p:txBody>
      </p:sp>
      <p:sp>
        <p:nvSpPr>
          <p:cNvPr id="240742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Some terminology</a:t>
            </a:r>
          </a:p>
        </p:txBody>
      </p:sp>
      <p:sp>
        <p:nvSpPr>
          <p:cNvPr id="2407428" name="Rectangle 4"/>
          <p:cNvSpPr>
            <a:spLocks noChangeArrowheads="1"/>
          </p:cNvSpPr>
          <p:nvPr/>
        </p:nvSpPr>
        <p:spPr bwMode="auto">
          <a:xfrm>
            <a:off x="1752600" y="14478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u="sng">
                <a:solidFill>
                  <a:srgbClr val="000000"/>
                </a:solidFill>
              </a:rPr>
              <a:t>Most Expressive Features (MEF)</a:t>
            </a:r>
            <a:r>
              <a:rPr lang="en-US" altLang="en-US" sz="2000">
                <a:solidFill>
                  <a:srgbClr val="000000"/>
                </a:solidFill>
              </a:rPr>
              <a:t>: the features (projections) obtained using PCA.</a:t>
            </a:r>
          </a:p>
          <a:p>
            <a:pPr lvl="1"/>
            <a:r>
              <a:rPr lang="en-US" altLang="en-US" sz="2000" u="sng">
                <a:solidFill>
                  <a:srgbClr val="000000"/>
                </a:solidFill>
              </a:rPr>
              <a:t>Most Discriminating Features (MDF)</a:t>
            </a:r>
            <a:r>
              <a:rPr lang="en-US" altLang="en-US" sz="2000">
                <a:solidFill>
                  <a:srgbClr val="000000"/>
                </a:solidFill>
              </a:rPr>
              <a:t>: the features (projections) obtained using LDA.</a:t>
            </a:r>
          </a:p>
        </p:txBody>
      </p:sp>
      <p:sp>
        <p:nvSpPr>
          <p:cNvPr id="2407429" name="Rectangle 5"/>
          <p:cNvSpPr>
            <a:spLocks noChangeArrowheads="1"/>
          </p:cNvSpPr>
          <p:nvPr/>
        </p:nvSpPr>
        <p:spPr bwMode="auto">
          <a:xfrm>
            <a:off x="1752600" y="31242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Computational considerations</a:t>
            </a:r>
          </a:p>
        </p:txBody>
      </p:sp>
      <p:sp>
        <p:nvSpPr>
          <p:cNvPr id="2407430" name="Rectangle 6"/>
          <p:cNvSpPr>
            <a:spLocks noChangeArrowheads="1"/>
          </p:cNvSpPr>
          <p:nvPr/>
        </p:nvSpPr>
        <p:spPr bwMode="auto">
          <a:xfrm>
            <a:off x="1752600" y="3581400"/>
            <a:ext cx="8610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When computing the eigenvalues/eigenvectors of </a:t>
            </a:r>
            <a:r>
              <a:rPr lang="en-US" altLang="en-US" sz="2000" i="1" dirty="0">
                <a:solidFill>
                  <a:srgbClr val="000000"/>
                </a:solidFill>
              </a:rPr>
              <a:t>S</a:t>
            </a:r>
            <a:r>
              <a:rPr lang="en-US" altLang="en-US" sz="2000" i="1" baseline="-25000" dirty="0">
                <a:solidFill>
                  <a:srgbClr val="000000"/>
                </a:solidFill>
              </a:rPr>
              <a:t>w</a:t>
            </a:r>
            <a:r>
              <a:rPr lang="en-US" altLang="en-US" sz="2000" baseline="30000" dirty="0">
                <a:solidFill>
                  <a:srgbClr val="000000"/>
                </a:solidFill>
              </a:rPr>
              <a:t>-1</a:t>
            </a:r>
            <a:r>
              <a:rPr lang="en-US" altLang="en-US" sz="2000" i="1" dirty="0">
                <a:solidFill>
                  <a:srgbClr val="000000"/>
                </a:solidFill>
              </a:rPr>
              <a:t>S</a:t>
            </a:r>
            <a:r>
              <a:rPr lang="en-US" altLang="en-US" sz="2000" i="1" baseline="-25000" dirty="0">
                <a:solidFill>
                  <a:srgbClr val="000000"/>
                </a:solidFill>
              </a:rPr>
              <a:t>B</a:t>
            </a:r>
            <a:r>
              <a:rPr lang="en-US" altLang="en-US" sz="2000" i="1" dirty="0">
                <a:solidFill>
                  <a:srgbClr val="000000"/>
                </a:solidFill>
              </a:rPr>
              <a:t>u</a:t>
            </a:r>
            <a:r>
              <a:rPr lang="en-US" altLang="en-US" sz="2000" i="1" baseline="-25000" dirty="0">
                <a:solidFill>
                  <a:srgbClr val="000000"/>
                </a:solidFill>
              </a:rPr>
              <a:t>k</a:t>
            </a:r>
            <a:r>
              <a:rPr lang="en-US" altLang="en-US" sz="2000" i="1" dirty="0">
                <a:solidFill>
                  <a:srgbClr val="000000"/>
                </a:solidFill>
              </a:rPr>
              <a:t> </a:t>
            </a:r>
            <a:r>
              <a:rPr lang="en-US" altLang="en-US" sz="2000" dirty="0">
                <a:solidFill>
                  <a:srgbClr val="000000"/>
                </a:solidFill>
              </a:rPr>
              <a:t>= </a:t>
            </a:r>
            <a:r>
              <a:rPr lang="en-US" altLang="en-US" sz="2000" dirty="0">
                <a:solidFill>
                  <a:srgbClr val="000000"/>
                </a:solidFill>
                <a:sym typeface="Symbol" panose="05050102010706020507" pitchFamily="18" charset="2"/>
              </a:rPr>
              <a:t></a:t>
            </a:r>
            <a:r>
              <a:rPr lang="en-US" altLang="en-US" sz="2000" i="1" baseline="-25000" dirty="0" err="1">
                <a:solidFill>
                  <a:srgbClr val="000000"/>
                </a:solidFill>
              </a:rPr>
              <a:t>k</a:t>
            </a:r>
            <a:r>
              <a:rPr lang="en-US" altLang="en-US" sz="2000" i="1" dirty="0" err="1">
                <a:solidFill>
                  <a:srgbClr val="000000"/>
                </a:solidFill>
              </a:rPr>
              <a:t>u</a:t>
            </a:r>
            <a:r>
              <a:rPr lang="en-US" altLang="en-US" sz="2000" i="1" baseline="-25000" dirty="0" err="1">
                <a:solidFill>
                  <a:srgbClr val="000000"/>
                </a:solidFill>
              </a:rPr>
              <a:t>k</a:t>
            </a:r>
            <a:r>
              <a:rPr lang="en-US" altLang="en-US" sz="2000" i="1" dirty="0">
                <a:solidFill>
                  <a:srgbClr val="000000"/>
                </a:solidFill>
              </a:rPr>
              <a:t> </a:t>
            </a:r>
            <a:r>
              <a:rPr lang="en-US" altLang="en-US" sz="2000" dirty="0">
                <a:solidFill>
                  <a:srgbClr val="000000"/>
                </a:solidFill>
              </a:rPr>
              <a:t>numerically, the computations can be unstable since </a:t>
            </a:r>
            <a:r>
              <a:rPr lang="en-US" altLang="en-US" sz="2000" i="1" dirty="0">
                <a:solidFill>
                  <a:srgbClr val="000000"/>
                </a:solidFill>
              </a:rPr>
              <a:t>S</a:t>
            </a:r>
            <a:r>
              <a:rPr lang="en-US" altLang="en-US" sz="2000" i="1" baseline="-25000" dirty="0">
                <a:solidFill>
                  <a:srgbClr val="000000"/>
                </a:solidFill>
              </a:rPr>
              <a:t>w</a:t>
            </a:r>
            <a:r>
              <a:rPr lang="en-US" altLang="en-US" sz="2000" baseline="30000" dirty="0">
                <a:solidFill>
                  <a:srgbClr val="000000"/>
                </a:solidFill>
              </a:rPr>
              <a:t>-1</a:t>
            </a:r>
            <a:r>
              <a:rPr lang="en-US" altLang="en-US" sz="2000" i="1" dirty="0">
                <a:solidFill>
                  <a:srgbClr val="000000"/>
                </a:solidFill>
              </a:rPr>
              <a:t>S</a:t>
            </a:r>
            <a:r>
              <a:rPr lang="en-US" altLang="en-US" sz="2000" i="1" baseline="-25000" dirty="0">
                <a:solidFill>
                  <a:srgbClr val="000000"/>
                </a:solidFill>
              </a:rPr>
              <a:t>B</a:t>
            </a:r>
            <a:r>
              <a:rPr lang="en-US" altLang="en-US" sz="2000" i="1" dirty="0">
                <a:solidFill>
                  <a:srgbClr val="000000"/>
                </a:solidFill>
              </a:rPr>
              <a:t> </a:t>
            </a:r>
            <a:r>
              <a:rPr lang="en-US" altLang="en-US" sz="2000" dirty="0">
                <a:solidFill>
                  <a:srgbClr val="000000"/>
                </a:solidFill>
              </a:rPr>
              <a:t>is not always symmetric.</a:t>
            </a:r>
          </a:p>
          <a:p>
            <a:pPr lvl="1"/>
            <a:r>
              <a:rPr lang="en-US" altLang="en-US" sz="2000" dirty="0">
                <a:solidFill>
                  <a:srgbClr val="000000"/>
                </a:solidFill>
              </a:rPr>
              <a:t>See paper for a way to find the eigenvalues/eigenvectors in a stable way.</a:t>
            </a:r>
          </a:p>
          <a:p>
            <a:pPr lvl="1"/>
            <a:r>
              <a:rPr lang="en-US" altLang="en-US" sz="2000" dirty="0">
                <a:solidFill>
                  <a:srgbClr val="000000"/>
                </a:solidFill>
              </a:rPr>
              <a:t>Important: Dimensionality of LDA is bounded by C-1 --- this is the rank of </a:t>
            </a:r>
            <a:r>
              <a:rPr lang="en-US" altLang="en-US" sz="2000" i="1" dirty="0">
                <a:solidFill>
                  <a:srgbClr val="000000"/>
                </a:solidFill>
              </a:rPr>
              <a:t>S</a:t>
            </a:r>
            <a:r>
              <a:rPr lang="en-US" altLang="en-US" sz="2000" i="1" baseline="-25000" dirty="0">
                <a:solidFill>
                  <a:srgbClr val="000000"/>
                </a:solidFill>
              </a:rPr>
              <a:t>w</a:t>
            </a:r>
            <a:r>
              <a:rPr lang="en-US" altLang="en-US" sz="2000" baseline="30000" dirty="0">
                <a:solidFill>
                  <a:srgbClr val="000000"/>
                </a:solidFill>
              </a:rPr>
              <a:t>-1</a:t>
            </a:r>
            <a:r>
              <a:rPr lang="en-US" altLang="en-US" sz="2000" i="1" dirty="0">
                <a:solidFill>
                  <a:srgbClr val="000000"/>
                </a:solidFill>
              </a:rPr>
              <a:t>S</a:t>
            </a:r>
            <a:r>
              <a:rPr lang="en-US" altLang="en-US" sz="2000" i="1" baseline="-25000" dirty="0">
                <a:solidFill>
                  <a:srgbClr val="000000"/>
                </a:solidFill>
              </a:rPr>
              <a:t>B</a:t>
            </a:r>
          </a:p>
        </p:txBody>
      </p:sp>
    </p:spTree>
    <p:extLst>
      <p:ext uri="{BB962C8B-B14F-4D97-AF65-F5344CB8AC3E}">
        <p14:creationId xmlns:p14="http://schemas.microsoft.com/office/powerpoint/2010/main" val="10834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74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74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07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7428" grpId="0"/>
      <p:bldP spid="2407429" grpId="0"/>
      <p:bldP spid="24074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9474" name="Rectangle 2"/>
          <p:cNvSpPr>
            <a:spLocks noGrp="1" noChangeArrowheads="1"/>
          </p:cNvSpPr>
          <p:nvPr>
            <p:ph type="title"/>
          </p:nvPr>
        </p:nvSpPr>
        <p:spPr/>
        <p:txBody>
          <a:bodyPr/>
          <a:lstStyle/>
          <a:p>
            <a:r>
              <a:rPr lang="en-US" altLang="en-US"/>
              <a:t>Linear Discriminant Analysis (LDA)</a:t>
            </a:r>
          </a:p>
        </p:txBody>
      </p:sp>
      <p:sp>
        <p:nvSpPr>
          <p:cNvPr id="240947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Factors unrelated to classification</a:t>
            </a:r>
          </a:p>
        </p:txBody>
      </p:sp>
      <p:sp>
        <p:nvSpPr>
          <p:cNvPr id="2409476" name="Rectangle 4"/>
          <p:cNvSpPr>
            <a:spLocks noChangeArrowheads="1"/>
          </p:cNvSpPr>
          <p:nvPr/>
        </p:nvSpPr>
        <p:spPr bwMode="auto">
          <a:xfrm>
            <a:off x="1752600" y="14478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dirty="0">
                <a:solidFill>
                  <a:srgbClr val="000000"/>
                </a:solidFill>
              </a:rPr>
              <a:t>MEF vectors show the tendency of PCA to capture major variations in the training set such as lighting direction.</a:t>
            </a:r>
          </a:p>
          <a:p>
            <a:pPr lvl="1"/>
            <a:r>
              <a:rPr lang="en-US" altLang="en-US" sz="2000" dirty="0">
                <a:solidFill>
                  <a:srgbClr val="000000"/>
                </a:solidFill>
              </a:rPr>
              <a:t>MDF vectors discount those factors unrelated to classification.</a:t>
            </a:r>
          </a:p>
        </p:txBody>
      </p:sp>
      <p:pic>
        <p:nvPicPr>
          <p:cNvPr id="24094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895601"/>
            <a:ext cx="8229600" cy="319087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282878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94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9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947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498" name="Rectangle 2"/>
          <p:cNvSpPr>
            <a:spLocks noGrp="1" noChangeArrowheads="1"/>
          </p:cNvSpPr>
          <p:nvPr>
            <p:ph type="title"/>
          </p:nvPr>
        </p:nvSpPr>
        <p:spPr/>
        <p:txBody>
          <a:bodyPr/>
          <a:lstStyle/>
          <a:p>
            <a:r>
              <a:rPr lang="en-US" altLang="en-US"/>
              <a:t>Linear Discriminant Analysis (LDA)</a:t>
            </a:r>
          </a:p>
        </p:txBody>
      </p:sp>
      <p:sp>
        <p:nvSpPr>
          <p:cNvPr id="241049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Clustering effect</a:t>
            </a:r>
          </a:p>
        </p:txBody>
      </p:sp>
      <p:sp>
        <p:nvSpPr>
          <p:cNvPr id="2410500" name="Rectangle 4"/>
          <p:cNvSpPr>
            <a:spLocks noChangeArrowheads="1"/>
          </p:cNvSpPr>
          <p:nvPr/>
        </p:nvSpPr>
        <p:spPr bwMode="auto">
          <a:xfrm>
            <a:off x="1752600" y="4648200"/>
            <a:ext cx="8610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rgbClr val="000000"/>
              </a:buClr>
              <a:buChar char="•"/>
              <a:defRPr sz="2800">
                <a:solidFill>
                  <a:schemeClr val="bg2"/>
                </a:solidFill>
                <a:latin typeface="Arial" panose="020B0604020202020204" pitchFamily="34" charset="0"/>
              </a:defRPr>
            </a:lvl1pPr>
            <a:lvl2pPr marL="914400" indent="-45720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2954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7526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209800" indent="-3810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6670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31242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5814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4038600" indent="-3810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buFont typeface="Arial" panose="020B0604020202020204" pitchFamily="34" charset="0"/>
              <a:buAutoNum type="arabicParenR"/>
            </a:pPr>
            <a:r>
              <a:rPr lang="en-US" altLang="en-US" sz="2000" dirty="0">
                <a:solidFill>
                  <a:srgbClr val="000000"/>
                </a:solidFill>
              </a:rPr>
              <a:t>Generate the set of MEFs for each image in the training set.</a:t>
            </a:r>
          </a:p>
          <a:p>
            <a:pPr lvl="1">
              <a:buFont typeface="Arial" panose="020B0604020202020204" pitchFamily="34" charset="0"/>
              <a:buAutoNum type="arabicParenR"/>
            </a:pPr>
            <a:r>
              <a:rPr lang="en-US" altLang="en-US" sz="2000" dirty="0">
                <a:solidFill>
                  <a:srgbClr val="000000"/>
                </a:solidFill>
              </a:rPr>
              <a:t>Given a query image, compute its MEFs using the same procedure.</a:t>
            </a:r>
          </a:p>
          <a:p>
            <a:pPr lvl="1">
              <a:buFont typeface="Arial" panose="020B0604020202020204" pitchFamily="34" charset="0"/>
              <a:buAutoNum type="arabicParenR"/>
            </a:pPr>
            <a:r>
              <a:rPr lang="en-US" altLang="en-US" sz="2000" dirty="0">
                <a:solidFill>
                  <a:srgbClr val="000000"/>
                </a:solidFill>
              </a:rPr>
              <a:t>Find the </a:t>
            </a:r>
            <a:r>
              <a:rPr lang="en-US" altLang="en-US" sz="2000" i="1" dirty="0">
                <a:solidFill>
                  <a:srgbClr val="000000"/>
                </a:solidFill>
              </a:rPr>
              <a:t>k </a:t>
            </a:r>
            <a:r>
              <a:rPr lang="en-US" altLang="en-US" sz="2000" dirty="0">
                <a:solidFill>
                  <a:srgbClr val="000000"/>
                </a:solidFill>
              </a:rPr>
              <a:t>closest neighbors for retrieval (e.g., using Euclidean distance).</a:t>
            </a:r>
          </a:p>
        </p:txBody>
      </p:sp>
      <p:pic>
        <p:nvPicPr>
          <p:cNvPr id="241050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447800"/>
            <a:ext cx="8382000" cy="25908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410502" name="Rectangle 6"/>
          <p:cNvSpPr>
            <a:spLocks noChangeArrowheads="1"/>
          </p:cNvSpPr>
          <p:nvPr/>
        </p:nvSpPr>
        <p:spPr bwMode="auto">
          <a:xfrm>
            <a:off x="1752600" y="4191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Methodology</a:t>
            </a:r>
          </a:p>
        </p:txBody>
      </p:sp>
    </p:spTree>
    <p:extLst>
      <p:ext uri="{BB962C8B-B14F-4D97-AF65-F5344CB8AC3E}">
        <p14:creationId xmlns:p14="http://schemas.microsoft.com/office/powerpoint/2010/main" val="37139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5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0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500" grpId="0"/>
      <p:bldP spid="241050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522" name="Rectangle 2"/>
          <p:cNvSpPr>
            <a:spLocks noGrp="1" noChangeArrowheads="1"/>
          </p:cNvSpPr>
          <p:nvPr>
            <p:ph type="title"/>
          </p:nvPr>
        </p:nvSpPr>
        <p:spPr/>
        <p:txBody>
          <a:bodyPr/>
          <a:lstStyle/>
          <a:p>
            <a:r>
              <a:rPr lang="en-US" altLang="en-US"/>
              <a:t>Linear Discriminant Analysis (LDA)</a:t>
            </a:r>
          </a:p>
        </p:txBody>
      </p:sp>
      <p:sp>
        <p:nvSpPr>
          <p:cNvPr id="2411523"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Experiments and results</a:t>
            </a:r>
          </a:p>
        </p:txBody>
      </p:sp>
      <p:sp>
        <p:nvSpPr>
          <p:cNvPr id="2411524" name="Rectangle 4"/>
          <p:cNvSpPr>
            <a:spLocks noChangeArrowheads="1"/>
          </p:cNvSpPr>
          <p:nvPr/>
        </p:nvSpPr>
        <p:spPr bwMode="auto">
          <a:xfrm>
            <a:off x="1752600" y="1447800"/>
            <a:ext cx="8610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u="sng">
                <a:solidFill>
                  <a:srgbClr val="000000"/>
                </a:solidFill>
              </a:rPr>
              <a:t>Face images</a:t>
            </a:r>
          </a:p>
          <a:p>
            <a:pPr lvl="2"/>
            <a:r>
              <a:rPr lang="en-US" altLang="en-US" sz="1800">
                <a:solidFill>
                  <a:srgbClr val="000000"/>
                </a:solidFill>
              </a:rPr>
              <a:t>A set of face images was used with 2 expressions, 3 lighting conditions.</a:t>
            </a:r>
          </a:p>
          <a:p>
            <a:pPr lvl="2"/>
            <a:r>
              <a:rPr lang="en-US" altLang="en-US" sz="1800">
                <a:solidFill>
                  <a:srgbClr val="000000"/>
                </a:solidFill>
              </a:rPr>
              <a:t>Testing was performed using a disjoint set of images - one image, randomly chosen, from each individual.</a:t>
            </a:r>
          </a:p>
        </p:txBody>
      </p:sp>
      <p:pic>
        <p:nvPicPr>
          <p:cNvPr id="241152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895600" y="3429000"/>
            <a:ext cx="6324600" cy="17287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952408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546" name="Rectangle 2"/>
          <p:cNvSpPr>
            <a:spLocks noGrp="1" noChangeArrowheads="1"/>
          </p:cNvSpPr>
          <p:nvPr>
            <p:ph type="title"/>
          </p:nvPr>
        </p:nvSpPr>
        <p:spPr/>
        <p:txBody>
          <a:bodyPr/>
          <a:lstStyle/>
          <a:p>
            <a:r>
              <a:rPr lang="en-US" altLang="en-US"/>
              <a:t>Linear Discriminant Analysis (LDA)</a:t>
            </a:r>
          </a:p>
        </p:txBody>
      </p:sp>
      <p:pic>
        <p:nvPicPr>
          <p:cNvPr id="2412551"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971800" y="1676401"/>
            <a:ext cx="5715000" cy="4041775"/>
          </a:xfrm>
          <a:ln/>
        </p:spPr>
      </p:pic>
    </p:spTree>
    <p:extLst>
      <p:ext uri="{BB962C8B-B14F-4D97-AF65-F5344CB8AC3E}">
        <p14:creationId xmlns:p14="http://schemas.microsoft.com/office/powerpoint/2010/main" val="2232310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3570" name="Rectangle 2"/>
          <p:cNvSpPr>
            <a:spLocks noGrp="1" noChangeArrowheads="1"/>
          </p:cNvSpPr>
          <p:nvPr>
            <p:ph type="title"/>
          </p:nvPr>
        </p:nvSpPr>
        <p:spPr/>
        <p:txBody>
          <a:bodyPr/>
          <a:lstStyle/>
          <a:p>
            <a:r>
              <a:rPr lang="en-US" altLang="en-US"/>
              <a:t>Linear Discriminant Analysis (LDA)</a:t>
            </a:r>
          </a:p>
        </p:txBody>
      </p:sp>
      <p:sp>
        <p:nvSpPr>
          <p:cNvPr id="2413571" name="Rectangle 3"/>
          <p:cNvSpPr>
            <a:spLocks noChangeArrowheads="1"/>
          </p:cNvSpPr>
          <p:nvPr/>
        </p:nvSpPr>
        <p:spPr bwMode="auto">
          <a:xfrm>
            <a:off x="1752600" y="9906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u="sng" dirty="0">
                <a:solidFill>
                  <a:srgbClr val="000000"/>
                </a:solidFill>
              </a:rPr>
              <a:t>correct search probes</a:t>
            </a:r>
          </a:p>
        </p:txBody>
      </p:sp>
      <p:pic>
        <p:nvPicPr>
          <p:cNvPr id="241357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890714"/>
            <a:ext cx="7086600" cy="367188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114596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594" name="Rectangle 2"/>
          <p:cNvSpPr>
            <a:spLocks noGrp="1" noChangeArrowheads="1"/>
          </p:cNvSpPr>
          <p:nvPr>
            <p:ph type="title"/>
          </p:nvPr>
        </p:nvSpPr>
        <p:spPr/>
        <p:txBody>
          <a:bodyPr/>
          <a:lstStyle/>
          <a:p>
            <a:r>
              <a:rPr lang="en-US" altLang="en-US"/>
              <a:t>Linear Discriminant Analysis (LDA)</a:t>
            </a:r>
          </a:p>
        </p:txBody>
      </p:sp>
      <p:sp>
        <p:nvSpPr>
          <p:cNvPr id="2414595" name="Rectangle 3"/>
          <p:cNvSpPr>
            <a:spLocks noChangeArrowheads="1"/>
          </p:cNvSpPr>
          <p:nvPr/>
        </p:nvSpPr>
        <p:spPr bwMode="auto">
          <a:xfrm>
            <a:off x="1752600" y="990600"/>
            <a:ext cx="861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u="sng" dirty="0">
                <a:solidFill>
                  <a:srgbClr val="000000"/>
                </a:solidFill>
              </a:rPr>
              <a:t>failed search probe</a:t>
            </a:r>
          </a:p>
        </p:txBody>
      </p:sp>
      <p:pic>
        <p:nvPicPr>
          <p:cNvPr id="241459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2128838"/>
            <a:ext cx="4572000" cy="2640012"/>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937552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618" name="Rectangle 2"/>
          <p:cNvSpPr>
            <a:spLocks noGrp="1" noChangeArrowheads="1"/>
          </p:cNvSpPr>
          <p:nvPr>
            <p:ph type="title"/>
          </p:nvPr>
        </p:nvSpPr>
        <p:spPr/>
        <p:txBody>
          <a:bodyPr/>
          <a:lstStyle/>
          <a:p>
            <a:r>
              <a:rPr lang="en-US" altLang="en-US"/>
              <a:t>Linear Discriminant Analysis (LDA)</a:t>
            </a:r>
          </a:p>
        </p:txBody>
      </p:sp>
      <p:sp>
        <p:nvSpPr>
          <p:cNvPr id="2415619"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Case Study: PCA versus LDA</a:t>
            </a:r>
          </a:p>
        </p:txBody>
      </p:sp>
      <p:sp>
        <p:nvSpPr>
          <p:cNvPr id="2415620" name="Rectangle 4"/>
          <p:cNvSpPr>
            <a:spLocks noChangeArrowheads="1"/>
          </p:cNvSpPr>
          <p:nvPr/>
        </p:nvSpPr>
        <p:spPr bwMode="auto">
          <a:xfrm>
            <a:off x="1752600" y="1447800"/>
            <a:ext cx="861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A. Martinez, A. Kak, "PCA versus LDA", </a:t>
            </a:r>
            <a:r>
              <a:rPr lang="en-US" altLang="en-US" sz="2000" i="1">
                <a:solidFill>
                  <a:srgbClr val="000000"/>
                </a:solidFill>
              </a:rPr>
              <a:t>IEEE Transactions on Pattern Analysis and Machine Intelligence</a:t>
            </a:r>
            <a:r>
              <a:rPr lang="en-US" altLang="en-US" sz="2000">
                <a:solidFill>
                  <a:srgbClr val="000000"/>
                </a:solidFill>
              </a:rPr>
              <a:t>, vol. 23, no. 2, pp. 228-233, 2001.</a:t>
            </a:r>
          </a:p>
        </p:txBody>
      </p:sp>
      <p:sp>
        <p:nvSpPr>
          <p:cNvPr id="2415621" name="Rectangle 5"/>
          <p:cNvSpPr>
            <a:spLocks noChangeArrowheads="1"/>
          </p:cNvSpPr>
          <p:nvPr/>
        </p:nvSpPr>
        <p:spPr bwMode="auto">
          <a:xfrm>
            <a:off x="1752600" y="25908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Is LDA always better than PCA?</a:t>
            </a:r>
          </a:p>
        </p:txBody>
      </p:sp>
      <p:sp>
        <p:nvSpPr>
          <p:cNvPr id="2415622" name="Rectangle 6"/>
          <p:cNvSpPr>
            <a:spLocks noChangeArrowheads="1"/>
          </p:cNvSpPr>
          <p:nvPr/>
        </p:nvSpPr>
        <p:spPr bwMode="auto">
          <a:xfrm>
            <a:off x="1752600" y="3124200"/>
            <a:ext cx="8610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There has been a tendency in the computer vision community to prefer LDA over PCA.</a:t>
            </a:r>
          </a:p>
          <a:p>
            <a:pPr lvl="1"/>
            <a:r>
              <a:rPr lang="en-US" altLang="en-US" sz="2000">
                <a:solidFill>
                  <a:srgbClr val="000000"/>
                </a:solidFill>
              </a:rPr>
              <a:t>This is mainly because LDA deals directly with discrimination between classes while PCA does not pay attention to the underlying class structure.</a:t>
            </a:r>
          </a:p>
          <a:p>
            <a:pPr lvl="1"/>
            <a:r>
              <a:rPr lang="en-US" altLang="en-US" sz="2000">
                <a:solidFill>
                  <a:srgbClr val="000000"/>
                </a:solidFill>
              </a:rPr>
              <a:t>This paper shows that when the training set is small, PCA can outperform LDA.</a:t>
            </a:r>
          </a:p>
          <a:p>
            <a:pPr lvl="1"/>
            <a:r>
              <a:rPr lang="en-US" altLang="en-US" sz="2000">
                <a:solidFill>
                  <a:srgbClr val="000000"/>
                </a:solidFill>
              </a:rPr>
              <a:t>When the number of samples is large and representative for each class, LDA outperforms PCA.</a:t>
            </a:r>
          </a:p>
        </p:txBody>
      </p:sp>
    </p:spTree>
    <p:extLst>
      <p:ext uri="{BB962C8B-B14F-4D97-AF65-F5344CB8AC3E}">
        <p14:creationId xmlns:p14="http://schemas.microsoft.com/office/powerpoint/2010/main" val="3598793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5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56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42" name="Rectangle 2"/>
          <p:cNvSpPr>
            <a:spLocks noGrp="1" noChangeArrowheads="1"/>
          </p:cNvSpPr>
          <p:nvPr>
            <p:ph type="title"/>
          </p:nvPr>
        </p:nvSpPr>
        <p:spPr/>
        <p:txBody>
          <a:bodyPr/>
          <a:lstStyle/>
          <a:p>
            <a:r>
              <a:rPr lang="en-US" altLang="en-US"/>
              <a:t>Linear Discriminant Analysis (LDA)</a:t>
            </a:r>
          </a:p>
        </p:txBody>
      </p:sp>
      <p:sp>
        <p:nvSpPr>
          <p:cNvPr id="2416643"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Is LDA always better than PCA? – cont.</a:t>
            </a:r>
          </a:p>
        </p:txBody>
      </p:sp>
      <p:pic>
        <p:nvPicPr>
          <p:cNvPr id="241664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1547" y="1554852"/>
            <a:ext cx="7588906" cy="47371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986582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Rectangle 2"/>
          <p:cNvSpPr>
            <a:spLocks noGrp="1" noChangeArrowheads="1"/>
          </p:cNvSpPr>
          <p:nvPr>
            <p:ph type="title"/>
          </p:nvPr>
        </p:nvSpPr>
        <p:spPr/>
        <p:txBody>
          <a:bodyPr/>
          <a:lstStyle/>
          <a:p>
            <a:r>
              <a:rPr lang="en-US" altLang="en-US"/>
              <a:t>Linear Discriminant Analysis (LDA)</a:t>
            </a:r>
          </a:p>
        </p:txBody>
      </p:sp>
      <p:sp>
        <p:nvSpPr>
          <p:cNvPr id="2417667"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Is LDA always better than PCA? – cont.</a:t>
            </a:r>
          </a:p>
        </p:txBody>
      </p:sp>
      <p:pic>
        <p:nvPicPr>
          <p:cNvPr id="241766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1447800"/>
            <a:ext cx="6858000" cy="494347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24875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27ACD-74DE-E881-A158-7FAC15E6C38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7378A6F-CE6F-A39D-EB62-BB994ECC9ECC}"/>
              </a:ext>
            </a:extLst>
          </p:cNvPr>
          <p:cNvSpPr>
            <a:spLocks noGrp="1"/>
          </p:cNvSpPr>
          <p:nvPr>
            <p:ph type="title"/>
          </p:nvPr>
        </p:nvSpPr>
        <p:spPr/>
        <p:txBody>
          <a:bodyPr/>
          <a:lstStyle/>
          <a:p>
            <a:r>
              <a:rPr lang="en-US" altLang="zh-TW" dirty="0">
                <a:solidFill>
                  <a:srgbClr val="0000CC"/>
                </a:solidFill>
              </a:rPr>
              <a:t>Motivation</a:t>
            </a:r>
            <a:endParaRPr lang="zh-TW" altLang="en-US" dirty="0">
              <a:solidFill>
                <a:srgbClr val="0000CC"/>
              </a:solidFill>
            </a:endParaRPr>
          </a:p>
        </p:txBody>
      </p:sp>
      <p:pic>
        <p:nvPicPr>
          <p:cNvPr id="5" name="图片 4">
            <a:extLst>
              <a:ext uri="{FF2B5EF4-FFF2-40B4-BE49-F238E27FC236}">
                <a16:creationId xmlns:a16="http://schemas.microsoft.com/office/drawing/2014/main" id="{724AA30E-A1DE-7258-503C-6F222DF729D5}"/>
              </a:ext>
            </a:extLst>
          </p:cNvPr>
          <p:cNvPicPr>
            <a:picLocks noChangeAspect="1"/>
          </p:cNvPicPr>
          <p:nvPr/>
        </p:nvPicPr>
        <p:blipFill>
          <a:blip r:embed="rId2"/>
          <a:stretch>
            <a:fillRect/>
          </a:stretch>
        </p:blipFill>
        <p:spPr>
          <a:xfrm>
            <a:off x="3048000" y="1295400"/>
            <a:ext cx="6096000" cy="4867528"/>
          </a:xfrm>
          <a:prstGeom prst="rect">
            <a:avLst/>
          </a:prstGeom>
        </p:spPr>
      </p:pic>
    </p:spTree>
    <p:extLst>
      <p:ext uri="{BB962C8B-B14F-4D97-AF65-F5344CB8AC3E}">
        <p14:creationId xmlns:p14="http://schemas.microsoft.com/office/powerpoint/2010/main" val="1416588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690" name="Rectangle 2"/>
          <p:cNvSpPr>
            <a:spLocks noGrp="1" noChangeArrowheads="1"/>
          </p:cNvSpPr>
          <p:nvPr>
            <p:ph type="title"/>
          </p:nvPr>
        </p:nvSpPr>
        <p:spPr/>
        <p:txBody>
          <a:bodyPr/>
          <a:lstStyle/>
          <a:p>
            <a:r>
              <a:rPr lang="en-US" altLang="en-US"/>
              <a:t>Linear Discriminant Analysis (LDA)</a:t>
            </a:r>
          </a:p>
        </p:txBody>
      </p:sp>
      <p:sp>
        <p:nvSpPr>
          <p:cNvPr id="2418691"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dirty="0">
                <a:solidFill>
                  <a:srgbClr val="000000"/>
                </a:solidFill>
              </a:rPr>
              <a:t>Is LDA always better than PCA? – cont.</a:t>
            </a:r>
          </a:p>
        </p:txBody>
      </p:sp>
      <p:pic>
        <p:nvPicPr>
          <p:cNvPr id="241869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981201"/>
            <a:ext cx="7086600" cy="310832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420134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9714" name="Rectangle 2"/>
          <p:cNvSpPr>
            <a:spLocks noGrp="1" noChangeArrowheads="1"/>
          </p:cNvSpPr>
          <p:nvPr>
            <p:ph type="title"/>
          </p:nvPr>
        </p:nvSpPr>
        <p:spPr/>
        <p:txBody>
          <a:bodyPr/>
          <a:lstStyle/>
          <a:p>
            <a:r>
              <a:rPr lang="en-US" altLang="en-US"/>
              <a:t>Linear Discriminant Analysis (LDA)</a:t>
            </a:r>
          </a:p>
        </p:txBody>
      </p:sp>
      <p:sp>
        <p:nvSpPr>
          <p:cNvPr id="2419715" name="Rectangle 3"/>
          <p:cNvSpPr>
            <a:spLocks noChangeArrowheads="1"/>
          </p:cNvSpPr>
          <p:nvPr/>
        </p:nvSpPr>
        <p:spPr bwMode="auto">
          <a:xfrm>
            <a:off x="1752600" y="990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r>
              <a:rPr lang="en-US" altLang="en-US" sz="2400">
                <a:solidFill>
                  <a:srgbClr val="000000"/>
                </a:solidFill>
              </a:rPr>
              <a:t>Critique of LDA</a:t>
            </a:r>
          </a:p>
        </p:txBody>
      </p:sp>
      <p:sp>
        <p:nvSpPr>
          <p:cNvPr id="2419716" name="Rectangle 4"/>
          <p:cNvSpPr>
            <a:spLocks noChangeArrowheads="1"/>
          </p:cNvSpPr>
          <p:nvPr/>
        </p:nvSpPr>
        <p:spPr bwMode="auto">
          <a:xfrm>
            <a:off x="1752600" y="15240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fontAlgn="base">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lvl="1"/>
            <a:r>
              <a:rPr lang="en-US" altLang="en-US" sz="2000">
                <a:solidFill>
                  <a:srgbClr val="000000"/>
                </a:solidFill>
              </a:rPr>
              <a:t>Only linearly separable classes will remain separable after applying LDA.</a:t>
            </a:r>
          </a:p>
          <a:p>
            <a:pPr lvl="1"/>
            <a:r>
              <a:rPr lang="en-US" altLang="en-US" sz="2000">
                <a:solidFill>
                  <a:srgbClr val="000000"/>
                </a:solidFill>
              </a:rPr>
              <a:t>It does not seem to be superior to PCA when the training data set is small.</a:t>
            </a:r>
          </a:p>
        </p:txBody>
      </p:sp>
    </p:spTree>
    <p:extLst>
      <p:ext uri="{BB962C8B-B14F-4D97-AF65-F5344CB8AC3E}">
        <p14:creationId xmlns:p14="http://schemas.microsoft.com/office/powerpoint/2010/main" val="2268625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9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97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5DD8-3631-5C15-4C4C-EC278D753C38}"/>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C9017379-E953-6B89-46A1-62AC809DE8DE}"/>
              </a:ext>
            </a:extLst>
          </p:cNvPr>
          <p:cNvSpPr>
            <a:spLocks noGrp="1"/>
          </p:cNvSpPr>
          <p:nvPr>
            <p:ph type="ctrTitle"/>
          </p:nvPr>
        </p:nvSpPr>
        <p:spPr>
          <a:xfrm>
            <a:off x="4267200" y="3827780"/>
            <a:ext cx="6457950" cy="1280795"/>
          </a:xfrm>
        </p:spPr>
        <p:txBody>
          <a:bodyPr/>
          <a:lstStyle/>
          <a:p>
            <a:r>
              <a:rPr lang="en-US" altLang="zh-CN" dirty="0"/>
              <a:t>Chapter 8.3: </a:t>
            </a:r>
            <a:r>
              <a:rPr lang="en-US" altLang="zh-CN" sz="2800" dirty="0">
                <a:ea typeface="宋体" panose="02010600030101010101" pitchFamily="2" charset="-122"/>
              </a:rPr>
              <a:t>Nonnegative Matrix Factorization</a:t>
            </a:r>
            <a:endParaRPr lang="zh-CN" altLang="en-US" dirty="0"/>
          </a:p>
        </p:txBody>
      </p:sp>
    </p:spTree>
    <p:extLst>
      <p:ext uri="{BB962C8B-B14F-4D97-AF65-F5344CB8AC3E}">
        <p14:creationId xmlns:p14="http://schemas.microsoft.com/office/powerpoint/2010/main" val="1259185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A90B8-FC7F-A627-09DB-FDB8FE49DED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1CDFEBF-A41A-3A34-5B1B-C006FEEAE81A}"/>
              </a:ext>
            </a:extLst>
          </p:cNvPr>
          <p:cNvSpPr>
            <a:spLocks noGrp="1"/>
          </p:cNvSpPr>
          <p:nvPr>
            <p:ph type="title"/>
          </p:nvPr>
        </p:nvSpPr>
        <p:spPr/>
        <p:txBody>
          <a:bodyPr/>
          <a:lstStyle/>
          <a:p>
            <a:r>
              <a:rPr lang="en-US" altLang="zh-TW" dirty="0">
                <a:solidFill>
                  <a:srgbClr val="0000CC"/>
                </a:solidFill>
              </a:rPr>
              <a:t>Motivation</a:t>
            </a:r>
            <a:endParaRPr lang="zh-TW" altLang="en-US" dirty="0">
              <a:solidFill>
                <a:srgbClr val="0000CC"/>
              </a:solidFill>
            </a:endParaRPr>
          </a:p>
        </p:txBody>
      </p:sp>
      <p:sp>
        <p:nvSpPr>
          <p:cNvPr id="3" name="內容版面配置區 2">
            <a:extLst>
              <a:ext uri="{FF2B5EF4-FFF2-40B4-BE49-F238E27FC236}">
                <a16:creationId xmlns:a16="http://schemas.microsoft.com/office/drawing/2014/main" id="{B88CA5F1-82D0-CEEE-088C-8FEA07311A27}"/>
              </a:ext>
            </a:extLst>
          </p:cNvPr>
          <p:cNvSpPr>
            <a:spLocks noGrp="1"/>
          </p:cNvSpPr>
          <p:nvPr>
            <p:ph idx="1"/>
          </p:nvPr>
        </p:nvSpPr>
        <p:spPr/>
        <p:txBody>
          <a:bodyPr/>
          <a:lstStyle/>
          <a:p>
            <a:r>
              <a:rPr lang="en" altLang="zh-CN" b="0" i="0" dirty="0">
                <a:effectLst/>
                <a:latin typeface="D-DINExp"/>
              </a:rPr>
              <a:t>Nonnegative Matrix Factorization (NMF) is a powerful technique in linear algebra and machine learning used for dimensionality reduction, feature extraction, and data representation. It decomposes a nonnegative matrix into two lower-dimensional nonnegative matrices, which can be interpreted as parts-based representations of the original data.</a:t>
            </a:r>
            <a:endParaRPr lang="zh-TW" altLang="en-US" dirty="0"/>
          </a:p>
        </p:txBody>
      </p:sp>
    </p:spTree>
    <p:extLst>
      <p:ext uri="{BB962C8B-B14F-4D97-AF65-F5344CB8AC3E}">
        <p14:creationId xmlns:p14="http://schemas.microsoft.com/office/powerpoint/2010/main" val="278185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a:ea typeface="宋体" panose="02010600030101010101" pitchFamily="2" charset="-122"/>
              </a:rPr>
              <a:t>Introduction</a:t>
            </a:r>
          </a:p>
        </p:txBody>
      </p:sp>
      <p:sp>
        <p:nvSpPr>
          <p:cNvPr id="3075" name="Rectangle 3"/>
          <p:cNvSpPr>
            <a:spLocks noGrp="1" noChangeArrowheads="1"/>
          </p:cNvSpPr>
          <p:nvPr>
            <p:ph type="body" idx="1"/>
          </p:nvPr>
        </p:nvSpPr>
        <p:spPr/>
        <p:txBody>
          <a:bodyPr/>
          <a:lstStyle/>
          <a:p>
            <a:r>
              <a:rPr lang="en-US" altLang="zh-CN" sz="2800" dirty="0">
                <a:ea typeface="宋体" panose="02010600030101010101" pitchFamily="2" charset="-122"/>
              </a:rPr>
              <a:t>NMF (Nonnegative Matrix Factorization):</a:t>
            </a:r>
          </a:p>
          <a:p>
            <a:pPr>
              <a:buFontTx/>
              <a:buNone/>
            </a:pPr>
            <a:r>
              <a:rPr lang="en-US" altLang="zh-CN" sz="2800" dirty="0">
                <a:ea typeface="宋体" panose="02010600030101010101" pitchFamily="2" charset="-122"/>
              </a:rPr>
              <a:t>		</a:t>
            </a:r>
            <a:r>
              <a:rPr lang="en-US" altLang="zh-CN" sz="2800" dirty="0">
                <a:solidFill>
                  <a:srgbClr val="000000"/>
                </a:solidFill>
                <a:ea typeface="宋体" panose="02010600030101010101" pitchFamily="2" charset="-122"/>
              </a:rPr>
              <a:t>Theory: Perception of the whole is based on perception of its parts. </a:t>
            </a:r>
          </a:p>
          <a:p>
            <a:r>
              <a:rPr lang="en-US" altLang="zh-CN" sz="2800" dirty="0">
                <a:ea typeface="宋体" panose="02010600030101010101" pitchFamily="2" charset="-122"/>
              </a:rPr>
              <a:t>Comparison with another two matrix factorization methods:</a:t>
            </a:r>
          </a:p>
          <a:p>
            <a:pPr lvl="1"/>
            <a:r>
              <a:rPr lang="en-US" altLang="zh-CN" sz="2400" dirty="0">
                <a:ea typeface="宋体" panose="02010600030101010101" pitchFamily="2" charset="-122"/>
              </a:rPr>
              <a:t>PCA (Principal Components Analysis)</a:t>
            </a:r>
          </a:p>
          <a:p>
            <a:pPr lvl="1"/>
            <a:r>
              <a:rPr lang="en-US" altLang="zh-CN" sz="2400" dirty="0">
                <a:ea typeface="宋体" panose="02010600030101010101" pitchFamily="2" charset="-122"/>
              </a:rPr>
              <a:t>VQ (Vector Quantization )</a:t>
            </a:r>
          </a:p>
          <a:p>
            <a:endParaRPr lang="zh-CN" altLang="en-US" sz="2800" dirty="0">
              <a:ea typeface="宋体" panose="02010600030101010101" pitchFamily="2" charset="-122"/>
            </a:endParaRPr>
          </a:p>
        </p:txBody>
      </p:sp>
    </p:spTree>
    <p:extLst>
      <p:ext uri="{BB962C8B-B14F-4D97-AF65-F5344CB8AC3E}">
        <p14:creationId xmlns:p14="http://schemas.microsoft.com/office/powerpoint/2010/main" val="1237546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83163" y="304800"/>
            <a:ext cx="7772400" cy="533400"/>
          </a:xfrm>
        </p:spPr>
        <p:txBody>
          <a:bodyPr/>
          <a:lstStyle/>
          <a:p>
            <a:r>
              <a:rPr lang="en-US" altLang="zh-CN" dirty="0">
                <a:ea typeface="宋体" panose="02010600030101010101" pitchFamily="2" charset="-122"/>
              </a:rPr>
              <a:t>Comparison:</a:t>
            </a:r>
          </a:p>
        </p:txBody>
      </p:sp>
      <p:sp>
        <p:nvSpPr>
          <p:cNvPr id="4099" name="Rectangle 3"/>
          <p:cNvSpPr>
            <a:spLocks noGrp="1" noChangeArrowheads="1"/>
          </p:cNvSpPr>
          <p:nvPr>
            <p:ph type="body" idx="1"/>
          </p:nvPr>
        </p:nvSpPr>
        <p:spPr>
          <a:xfrm>
            <a:off x="583163" y="1066800"/>
            <a:ext cx="10972800" cy="5410200"/>
          </a:xfrm>
        </p:spPr>
        <p:txBody>
          <a:bodyPr/>
          <a:lstStyle/>
          <a:p>
            <a:r>
              <a:rPr lang="en-US" altLang="zh-CN" sz="2800" dirty="0">
                <a:ea typeface="宋体" panose="02010600030101010101" pitchFamily="2" charset="-122"/>
              </a:rPr>
              <a:t>Common features: </a:t>
            </a:r>
          </a:p>
          <a:p>
            <a:pPr lvl="1"/>
            <a:r>
              <a:rPr lang="en-US" altLang="zh-CN" sz="2400" dirty="0">
                <a:ea typeface="宋体" panose="02010600030101010101" pitchFamily="2" charset="-122"/>
              </a:rPr>
              <a:t>Represent a face as a linear combination of basis images. </a:t>
            </a:r>
          </a:p>
          <a:p>
            <a:pPr lvl="1"/>
            <a:r>
              <a:rPr lang="en-US" altLang="zh-CN" sz="2400" dirty="0">
                <a:ea typeface="宋体" panose="02010600030101010101" pitchFamily="2" charset="-122"/>
              </a:rPr>
              <a:t>Matrix factorization: V</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WH</a:t>
            </a:r>
          </a:p>
          <a:p>
            <a:pPr lvl="2">
              <a:buFontTx/>
              <a:buNone/>
            </a:pPr>
            <a:r>
              <a:rPr lang="en-US" altLang="zh-CN" dirty="0">
                <a:ea typeface="宋体" panose="02010600030101010101" pitchFamily="2" charset="-122"/>
              </a:rPr>
              <a:t>V: (</a:t>
            </a:r>
            <a:r>
              <a:rPr lang="en-US" altLang="zh-CN" dirty="0" err="1">
                <a:ea typeface="宋体" panose="02010600030101010101" pitchFamily="2" charset="-122"/>
              </a:rPr>
              <a:t>n</a:t>
            </a:r>
            <a:r>
              <a:rPr lang="en-US" altLang="zh-CN" dirty="0" err="1">
                <a:ea typeface="宋体" panose="02010600030101010101" pitchFamily="2" charset="-122"/>
                <a:sym typeface="Symbol" panose="05050102010706020507" pitchFamily="18" charset="2"/>
              </a:rPr>
              <a:t>m</a:t>
            </a:r>
            <a:r>
              <a:rPr lang="en-US" altLang="zh-CN" dirty="0">
                <a:ea typeface="宋体" panose="02010600030101010101" pitchFamily="2" charset="-122"/>
                <a:sym typeface="Symbol" panose="05050102010706020507" pitchFamily="18" charset="2"/>
              </a:rPr>
              <a:t>) matrix. Each column of which contains n nonnegative pixel values of one of the m facial images.</a:t>
            </a:r>
          </a:p>
          <a:p>
            <a:pPr lvl="2">
              <a:buFontTx/>
              <a:buNone/>
            </a:pPr>
            <a:r>
              <a:rPr lang="en-US" altLang="zh-CN" dirty="0">
                <a:ea typeface="宋体" panose="02010600030101010101" pitchFamily="2" charset="-122"/>
                <a:sym typeface="Symbol" panose="05050102010706020507" pitchFamily="18" charset="2"/>
              </a:rPr>
              <a:t>W: (</a:t>
            </a:r>
            <a:r>
              <a:rPr lang="en-US" altLang="zh-CN" dirty="0" err="1">
                <a:ea typeface="宋体" panose="02010600030101010101" pitchFamily="2" charset="-122"/>
                <a:sym typeface="Symbol" panose="05050102010706020507" pitchFamily="18" charset="2"/>
              </a:rPr>
              <a:t>nr</a:t>
            </a:r>
            <a:r>
              <a:rPr lang="en-US" altLang="zh-CN" dirty="0">
                <a:ea typeface="宋体" panose="02010600030101010101" pitchFamily="2" charset="-122"/>
                <a:sym typeface="Symbol" panose="05050102010706020507" pitchFamily="18" charset="2"/>
              </a:rPr>
              <a:t>): r columns of W are called basis images.</a:t>
            </a:r>
          </a:p>
          <a:p>
            <a:pPr lvl="2">
              <a:buFontTx/>
              <a:buNone/>
            </a:pPr>
            <a:r>
              <a:rPr lang="en-US" altLang="zh-CN" dirty="0">
                <a:ea typeface="宋体" panose="02010600030101010101" pitchFamily="2" charset="-122"/>
                <a:sym typeface="Symbol" panose="05050102010706020507" pitchFamily="18" charset="2"/>
              </a:rPr>
              <a:t>H: (</a:t>
            </a:r>
            <a:r>
              <a:rPr lang="en-US" altLang="zh-CN" dirty="0" err="1">
                <a:ea typeface="宋体" panose="02010600030101010101" pitchFamily="2" charset="-122"/>
                <a:sym typeface="Symbol" panose="05050102010706020507" pitchFamily="18" charset="2"/>
              </a:rPr>
              <a:t>rm</a:t>
            </a:r>
            <a:r>
              <a:rPr lang="en-US" altLang="zh-CN" dirty="0">
                <a:ea typeface="宋体" panose="02010600030101010101" pitchFamily="2" charset="-122"/>
                <a:sym typeface="Symbol" panose="05050102010706020507" pitchFamily="18" charset="2"/>
              </a:rPr>
              <a:t>): each column of H is called encoding.</a:t>
            </a:r>
          </a:p>
          <a:p>
            <a:pPr lvl="2">
              <a:buFontTx/>
              <a:buNone/>
            </a:pPr>
            <a:r>
              <a:rPr lang="en-US" altLang="zh-CN" dirty="0">
                <a:ea typeface="宋体" panose="02010600030101010101" pitchFamily="2" charset="-122"/>
              </a:rPr>
              <a:t>Here, r is the number of latent features or components, which is typically much smaller than n or m</a:t>
            </a:r>
          </a:p>
          <a:p>
            <a:pPr lvl="2">
              <a:buNone/>
            </a:pPr>
            <a:r>
              <a:rPr lang="en-US" altLang="zh-CN" dirty="0">
                <a:ea typeface="宋体" panose="02010600030101010101" pitchFamily="2" charset="-122"/>
              </a:rPr>
              <a:t>The nonnegativity constraint ensures that the components in W and H are interpretable as additive parts, making NMF particularly useful in applications like image processing, text mining, and bioinformatics.</a:t>
            </a:r>
          </a:p>
        </p:txBody>
      </p:sp>
    </p:spTree>
    <p:extLst>
      <p:ext uri="{BB962C8B-B14F-4D97-AF65-F5344CB8AC3E}">
        <p14:creationId xmlns:p14="http://schemas.microsoft.com/office/powerpoint/2010/main" val="2602078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dirty="0">
                <a:ea typeface="宋体" panose="02010600030101010101" pitchFamily="2" charset="-122"/>
              </a:rPr>
              <a:t>Cost Function</a:t>
            </a:r>
          </a:p>
        </p:txBody>
      </p:sp>
      <p:pic>
        <p:nvPicPr>
          <p:cNvPr id="6" name="内容占位符 5">
            <a:extLst>
              <a:ext uri="{FF2B5EF4-FFF2-40B4-BE49-F238E27FC236}">
                <a16:creationId xmlns:a16="http://schemas.microsoft.com/office/drawing/2014/main" id="{75BD4AFB-70BA-1E83-608A-D5E7B16DF970}"/>
              </a:ext>
            </a:extLst>
          </p:cNvPr>
          <p:cNvPicPr>
            <a:picLocks noGrp="1" noChangeAspect="1"/>
          </p:cNvPicPr>
          <p:nvPr>
            <p:ph idx="1"/>
          </p:nvPr>
        </p:nvPicPr>
        <p:blipFill>
          <a:blip r:embed="rId2"/>
          <a:stretch>
            <a:fillRect/>
          </a:stretch>
        </p:blipFill>
        <p:spPr>
          <a:xfrm>
            <a:off x="1917700" y="1143000"/>
            <a:ext cx="8356600" cy="4686300"/>
          </a:xfrm>
          <a:prstGeom prst="rect">
            <a:avLst/>
          </a:prstGeom>
        </p:spPr>
      </p:pic>
      <p:sp>
        <p:nvSpPr>
          <p:cNvPr id="3" name="文本框 2">
            <a:extLst>
              <a:ext uri="{FF2B5EF4-FFF2-40B4-BE49-F238E27FC236}">
                <a16:creationId xmlns:a16="http://schemas.microsoft.com/office/drawing/2014/main" id="{81F59C6D-B59C-9116-8B87-A9F0B8BB86BD}"/>
              </a:ext>
            </a:extLst>
          </p:cNvPr>
          <p:cNvSpPr txBox="1"/>
          <p:nvPr/>
        </p:nvSpPr>
        <p:spPr>
          <a:xfrm>
            <a:off x="6248400" y="5943600"/>
            <a:ext cx="5410200" cy="461665"/>
          </a:xfrm>
          <a:prstGeom prst="rect">
            <a:avLst/>
          </a:prstGeom>
          <a:noFill/>
        </p:spPr>
        <p:txBody>
          <a:bodyPr wrap="square">
            <a:spAutoFit/>
          </a:bodyPr>
          <a:lstStyle/>
          <a:p>
            <a:pPr algn="just"/>
            <a:r>
              <a:rPr lang="en" altLang="zh-CN" sz="1200" b="0" i="0" dirty="0">
                <a:solidFill>
                  <a:srgbClr val="FF0000"/>
                </a:solidFill>
                <a:effectLst/>
                <a:latin typeface="Arial" panose="020B0604020202020204" pitchFamily="34" charset="0"/>
              </a:rPr>
              <a:t>Lee, Daniel, and H. Sebastian Seung. "Algorithms for non-negative matrix factorization." </a:t>
            </a:r>
            <a:r>
              <a:rPr lang="en" altLang="zh-CN" sz="1200" b="0" i="1" dirty="0">
                <a:solidFill>
                  <a:srgbClr val="FF0000"/>
                </a:solidFill>
                <a:effectLst/>
                <a:latin typeface="Arial" panose="020B0604020202020204" pitchFamily="34" charset="0"/>
              </a:rPr>
              <a:t>Advances in neural information processing systems</a:t>
            </a:r>
            <a:r>
              <a:rPr lang="en" altLang="zh-CN" sz="1200" b="0" i="0" dirty="0">
                <a:solidFill>
                  <a:srgbClr val="FF0000"/>
                </a:solidFill>
                <a:effectLst/>
                <a:latin typeface="Arial" panose="020B0604020202020204" pitchFamily="34" charset="0"/>
              </a:rPr>
              <a:t> 13 (2000).</a:t>
            </a:r>
            <a:endParaRPr lang="zh-CN" altLang="en-US" sz="1200" dirty="0">
              <a:solidFill>
                <a:srgbClr val="FF0000"/>
              </a:solidFill>
            </a:endParaRPr>
          </a:p>
        </p:txBody>
      </p:sp>
    </p:spTree>
    <p:extLst>
      <p:ext uri="{BB962C8B-B14F-4D97-AF65-F5344CB8AC3E}">
        <p14:creationId xmlns:p14="http://schemas.microsoft.com/office/powerpoint/2010/main" val="2797431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AF6F4-B94F-3FCA-B23A-E91A56A407A9}"/>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07DD78C9-A462-CA44-1F37-D5D659414605}"/>
              </a:ext>
            </a:extLst>
          </p:cNvPr>
          <p:cNvSpPr>
            <a:spLocks noGrp="1" noChangeArrowheads="1"/>
          </p:cNvSpPr>
          <p:nvPr>
            <p:ph type="title"/>
          </p:nvPr>
        </p:nvSpPr>
        <p:spPr/>
        <p:txBody>
          <a:bodyPr/>
          <a:lstStyle/>
          <a:p>
            <a:r>
              <a:rPr lang="en-US" altLang="zh-CN" dirty="0">
                <a:ea typeface="宋体" panose="02010600030101010101" pitchFamily="2" charset="-122"/>
              </a:rPr>
              <a:t>Objective</a:t>
            </a:r>
          </a:p>
        </p:txBody>
      </p:sp>
      <p:pic>
        <p:nvPicPr>
          <p:cNvPr id="5" name="内容占位符 4">
            <a:extLst>
              <a:ext uri="{FF2B5EF4-FFF2-40B4-BE49-F238E27FC236}">
                <a16:creationId xmlns:a16="http://schemas.microsoft.com/office/drawing/2014/main" id="{5FCC79BC-9263-297D-28CF-AC97B0B44190}"/>
              </a:ext>
            </a:extLst>
          </p:cNvPr>
          <p:cNvPicPr>
            <a:picLocks noGrp="1" noChangeAspect="1"/>
          </p:cNvPicPr>
          <p:nvPr>
            <p:ph idx="1"/>
          </p:nvPr>
        </p:nvPicPr>
        <p:blipFill>
          <a:blip r:embed="rId2"/>
          <a:stretch>
            <a:fillRect/>
          </a:stretch>
        </p:blipFill>
        <p:spPr>
          <a:xfrm>
            <a:off x="1943100" y="1905000"/>
            <a:ext cx="8305800" cy="1371600"/>
          </a:xfrm>
          <a:prstGeom prst="rect">
            <a:avLst/>
          </a:prstGeom>
        </p:spPr>
      </p:pic>
      <p:sp>
        <p:nvSpPr>
          <p:cNvPr id="3" name="文本框 2">
            <a:extLst>
              <a:ext uri="{FF2B5EF4-FFF2-40B4-BE49-F238E27FC236}">
                <a16:creationId xmlns:a16="http://schemas.microsoft.com/office/drawing/2014/main" id="{EFCCABB8-3DAB-2DDE-C1E3-B4E1473D1D53}"/>
              </a:ext>
            </a:extLst>
          </p:cNvPr>
          <p:cNvSpPr txBox="1"/>
          <p:nvPr/>
        </p:nvSpPr>
        <p:spPr>
          <a:xfrm>
            <a:off x="6248400" y="5943600"/>
            <a:ext cx="5410200" cy="461665"/>
          </a:xfrm>
          <a:prstGeom prst="rect">
            <a:avLst/>
          </a:prstGeom>
          <a:noFill/>
        </p:spPr>
        <p:txBody>
          <a:bodyPr wrap="square">
            <a:spAutoFit/>
          </a:bodyPr>
          <a:lstStyle/>
          <a:p>
            <a:pPr algn="just"/>
            <a:r>
              <a:rPr lang="en" altLang="zh-CN" sz="1200" b="0" i="0" dirty="0">
                <a:solidFill>
                  <a:srgbClr val="FF0000"/>
                </a:solidFill>
                <a:effectLst/>
                <a:latin typeface="Arial" panose="020B0604020202020204" pitchFamily="34" charset="0"/>
              </a:rPr>
              <a:t>Lee, Daniel, and H. Sebastian Seung. "Algorithms for non-negative matrix factorization." </a:t>
            </a:r>
            <a:r>
              <a:rPr lang="en" altLang="zh-CN" sz="1200" b="0" i="1" dirty="0">
                <a:solidFill>
                  <a:srgbClr val="FF0000"/>
                </a:solidFill>
                <a:effectLst/>
                <a:latin typeface="Arial" panose="020B0604020202020204" pitchFamily="34" charset="0"/>
              </a:rPr>
              <a:t>Advances in neural information processing systems</a:t>
            </a:r>
            <a:r>
              <a:rPr lang="en" altLang="zh-CN" sz="1200" b="0" i="0" dirty="0">
                <a:solidFill>
                  <a:srgbClr val="FF0000"/>
                </a:solidFill>
                <a:effectLst/>
                <a:latin typeface="Arial" panose="020B0604020202020204" pitchFamily="34" charset="0"/>
              </a:rPr>
              <a:t> 13 (2000).</a:t>
            </a:r>
            <a:endParaRPr lang="zh-CN" altLang="en-US" sz="1200" dirty="0">
              <a:solidFill>
                <a:srgbClr val="FF0000"/>
              </a:solidFill>
            </a:endParaRPr>
          </a:p>
        </p:txBody>
      </p:sp>
    </p:spTree>
    <p:extLst>
      <p:ext uri="{BB962C8B-B14F-4D97-AF65-F5344CB8AC3E}">
        <p14:creationId xmlns:p14="http://schemas.microsoft.com/office/powerpoint/2010/main" val="4143565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5F34E-F127-694E-9601-77D1348DD510}"/>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8A20440A-7ABE-0689-F5CA-970B6E5040DE}"/>
              </a:ext>
            </a:extLst>
          </p:cNvPr>
          <p:cNvSpPr>
            <a:spLocks noGrp="1" noChangeArrowheads="1"/>
          </p:cNvSpPr>
          <p:nvPr>
            <p:ph type="title"/>
          </p:nvPr>
        </p:nvSpPr>
        <p:spPr/>
        <p:txBody>
          <a:bodyPr/>
          <a:lstStyle/>
          <a:p>
            <a:r>
              <a:rPr lang="en-US" altLang="zh-CN" dirty="0">
                <a:ea typeface="宋体" panose="02010600030101010101" pitchFamily="2" charset="-122"/>
              </a:rPr>
              <a:t>Multiplicative update rules</a:t>
            </a:r>
          </a:p>
        </p:txBody>
      </p:sp>
      <p:pic>
        <p:nvPicPr>
          <p:cNvPr id="2" name="内容占位符 1">
            <a:extLst>
              <a:ext uri="{FF2B5EF4-FFF2-40B4-BE49-F238E27FC236}">
                <a16:creationId xmlns:a16="http://schemas.microsoft.com/office/drawing/2014/main" id="{F18B66A8-2C4A-7045-37A6-785FEC5FD420}"/>
              </a:ext>
            </a:extLst>
          </p:cNvPr>
          <p:cNvPicPr>
            <a:picLocks noGrp="1" noChangeAspect="1"/>
          </p:cNvPicPr>
          <p:nvPr>
            <p:ph idx="1"/>
          </p:nvPr>
        </p:nvPicPr>
        <p:blipFill>
          <a:blip r:embed="rId2"/>
          <a:stretch>
            <a:fillRect/>
          </a:stretch>
        </p:blipFill>
        <p:spPr>
          <a:xfrm>
            <a:off x="1949450" y="1622128"/>
            <a:ext cx="8293100" cy="3556000"/>
          </a:xfrm>
          <a:prstGeom prst="rect">
            <a:avLst/>
          </a:prstGeom>
        </p:spPr>
      </p:pic>
      <p:sp>
        <p:nvSpPr>
          <p:cNvPr id="3" name="文本框 2">
            <a:extLst>
              <a:ext uri="{FF2B5EF4-FFF2-40B4-BE49-F238E27FC236}">
                <a16:creationId xmlns:a16="http://schemas.microsoft.com/office/drawing/2014/main" id="{24B79677-4322-EC6A-FC14-01C5FEF81F72}"/>
              </a:ext>
            </a:extLst>
          </p:cNvPr>
          <p:cNvSpPr txBox="1"/>
          <p:nvPr/>
        </p:nvSpPr>
        <p:spPr>
          <a:xfrm>
            <a:off x="6248400" y="5943600"/>
            <a:ext cx="5410200" cy="461665"/>
          </a:xfrm>
          <a:prstGeom prst="rect">
            <a:avLst/>
          </a:prstGeom>
          <a:noFill/>
        </p:spPr>
        <p:txBody>
          <a:bodyPr wrap="square">
            <a:spAutoFit/>
          </a:bodyPr>
          <a:lstStyle/>
          <a:p>
            <a:pPr algn="just"/>
            <a:r>
              <a:rPr lang="en" altLang="zh-CN" sz="1200" b="0" i="0" dirty="0">
                <a:solidFill>
                  <a:srgbClr val="FF0000"/>
                </a:solidFill>
                <a:effectLst/>
                <a:latin typeface="Arial" panose="020B0604020202020204" pitchFamily="34" charset="0"/>
              </a:rPr>
              <a:t>Lee, Daniel, and H. Sebastian Seung. "Algorithms for non-negative matrix factorization." </a:t>
            </a:r>
            <a:r>
              <a:rPr lang="en" altLang="zh-CN" sz="1200" b="0" i="1" dirty="0">
                <a:solidFill>
                  <a:srgbClr val="FF0000"/>
                </a:solidFill>
                <a:effectLst/>
                <a:latin typeface="Arial" panose="020B0604020202020204" pitchFamily="34" charset="0"/>
              </a:rPr>
              <a:t>Advances in neural information processing systems</a:t>
            </a:r>
            <a:r>
              <a:rPr lang="en" altLang="zh-CN" sz="1200" b="0" i="0" dirty="0">
                <a:solidFill>
                  <a:srgbClr val="FF0000"/>
                </a:solidFill>
                <a:effectLst/>
                <a:latin typeface="Arial" panose="020B0604020202020204" pitchFamily="34" charset="0"/>
              </a:rPr>
              <a:t> 13 (2000).</a:t>
            </a:r>
            <a:endParaRPr lang="zh-CN" altLang="en-US" sz="1200" dirty="0">
              <a:solidFill>
                <a:srgbClr val="FF0000"/>
              </a:solidFill>
            </a:endParaRPr>
          </a:p>
        </p:txBody>
      </p:sp>
    </p:spTree>
    <p:extLst>
      <p:ext uri="{BB962C8B-B14F-4D97-AF65-F5344CB8AC3E}">
        <p14:creationId xmlns:p14="http://schemas.microsoft.com/office/powerpoint/2010/main" val="3216790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B9511-73B6-E215-D5DF-A7840017228E}"/>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DE9DE6F6-F973-ED28-5AD2-238AA370ED08}"/>
              </a:ext>
            </a:extLst>
          </p:cNvPr>
          <p:cNvSpPr>
            <a:spLocks noGrp="1" noChangeArrowheads="1"/>
          </p:cNvSpPr>
          <p:nvPr>
            <p:ph type="title"/>
          </p:nvPr>
        </p:nvSpPr>
        <p:spPr/>
        <p:txBody>
          <a:bodyPr/>
          <a:lstStyle/>
          <a:p>
            <a:r>
              <a:rPr lang="en-US" altLang="zh-CN" dirty="0">
                <a:ea typeface="宋体" panose="02010600030101010101" pitchFamily="2" charset="-122"/>
              </a:rPr>
              <a:t>Implementation of NMF</a:t>
            </a:r>
          </a:p>
        </p:txBody>
      </p:sp>
      <p:sp>
        <p:nvSpPr>
          <p:cNvPr id="4" name="内容占位符 3">
            <a:extLst>
              <a:ext uri="{FF2B5EF4-FFF2-40B4-BE49-F238E27FC236}">
                <a16:creationId xmlns:a16="http://schemas.microsoft.com/office/drawing/2014/main" id="{A8C922BF-A0A6-97FD-66D5-3065CD934F45}"/>
              </a:ext>
            </a:extLst>
          </p:cNvPr>
          <p:cNvSpPr>
            <a:spLocks noGrp="1"/>
          </p:cNvSpPr>
          <p:nvPr>
            <p:ph idx="1"/>
          </p:nvPr>
        </p:nvSpPr>
        <p:spPr/>
        <p:txBody>
          <a:bodyPr/>
          <a:lstStyle/>
          <a:p>
            <a:r>
              <a:rPr lang="en-US" altLang="zh-CN" dirty="0"/>
              <a:t>Initialization</a:t>
            </a:r>
          </a:p>
          <a:p>
            <a:pPr lvl="1">
              <a:buFont typeface="Arial" panose="020B0604020202020204" pitchFamily="34" charset="0"/>
              <a:buChar char="•"/>
            </a:pPr>
            <a:r>
              <a:rPr lang="en" altLang="zh-CN" b="0" i="0" dirty="0">
                <a:effectLst/>
                <a:latin typeface="D-DINExp"/>
              </a:rPr>
              <a:t>Start with a nonnegative matrix </a:t>
            </a:r>
            <a:r>
              <a:rPr lang="en" altLang="zh-CN" b="0" i="1" dirty="0">
                <a:effectLst/>
                <a:latin typeface="KaTeX_Math"/>
              </a:rPr>
              <a:t>V</a:t>
            </a:r>
            <a:r>
              <a:rPr lang="en" altLang="zh-CN" b="0" i="0" dirty="0">
                <a:effectLst/>
                <a:latin typeface="D-DINExp"/>
              </a:rPr>
              <a:t> of size </a:t>
            </a:r>
            <a:r>
              <a:rPr lang="en" altLang="zh-CN" b="0" i="1" dirty="0" err="1">
                <a:effectLst/>
                <a:latin typeface="KaTeX_Math"/>
              </a:rPr>
              <a:t>m</a:t>
            </a:r>
            <a:r>
              <a:rPr lang="en" altLang="zh-CN" b="0" i="0" dirty="0" err="1">
                <a:effectLst/>
                <a:latin typeface="KaTeX_Main"/>
              </a:rPr>
              <a:t>×</a:t>
            </a:r>
            <a:r>
              <a:rPr lang="en" altLang="zh-CN" b="0" i="1" dirty="0" err="1">
                <a:effectLst/>
                <a:latin typeface="KaTeX_Math"/>
              </a:rPr>
              <a:t>n</a:t>
            </a:r>
            <a:r>
              <a:rPr lang="en" altLang="zh-CN" b="0" i="0" dirty="0">
                <a:effectLst/>
                <a:latin typeface="D-DINExp"/>
              </a:rPr>
              <a:t>.</a:t>
            </a:r>
          </a:p>
          <a:p>
            <a:pPr lvl="1">
              <a:buFont typeface="Arial" panose="020B0604020202020204" pitchFamily="34" charset="0"/>
              <a:buChar char="•"/>
            </a:pPr>
            <a:r>
              <a:rPr lang="en" altLang="zh-CN" b="0" i="0" dirty="0">
                <a:effectLst/>
                <a:latin typeface="D-DINExp"/>
              </a:rPr>
              <a:t>Initialize </a:t>
            </a:r>
            <a:r>
              <a:rPr lang="en" altLang="zh-CN" b="0" i="0" dirty="0">
                <a:effectLst/>
                <a:latin typeface="KaTeX_Main"/>
              </a:rPr>
              <a:t>W</a:t>
            </a:r>
            <a:r>
              <a:rPr lang="en" altLang="zh-CN" b="0" i="0" dirty="0">
                <a:effectLst/>
                <a:latin typeface="D-DINExp"/>
              </a:rPr>
              <a:t> (size </a:t>
            </a:r>
            <a:r>
              <a:rPr lang="en" altLang="zh-CN" b="0" i="0" dirty="0" err="1">
                <a:effectLst/>
                <a:latin typeface="KaTeX_Main"/>
              </a:rPr>
              <a:t>m×r</a:t>
            </a:r>
            <a:r>
              <a:rPr lang="en" altLang="zh-CN" b="0" i="0" dirty="0">
                <a:effectLst/>
                <a:latin typeface="D-DINExp"/>
              </a:rPr>
              <a:t>) and </a:t>
            </a:r>
            <a:r>
              <a:rPr lang="en" altLang="zh-CN" b="0" i="0" dirty="0">
                <a:effectLst/>
                <a:latin typeface="KaTeX_Main"/>
              </a:rPr>
              <a:t>H</a:t>
            </a:r>
            <a:r>
              <a:rPr lang="en" altLang="zh-CN" b="0" i="0" dirty="0">
                <a:effectLst/>
                <a:latin typeface="D-DINExp"/>
              </a:rPr>
              <a:t> (size </a:t>
            </a:r>
            <a:r>
              <a:rPr lang="en" altLang="zh-CN" b="0" i="0" dirty="0" err="1">
                <a:effectLst/>
                <a:latin typeface="KaTeX_Main"/>
              </a:rPr>
              <a:t>r×n</a:t>
            </a:r>
            <a:r>
              <a:rPr lang="en" altLang="zh-CN" b="0" i="0" dirty="0">
                <a:effectLst/>
                <a:latin typeface="D-DINExp"/>
              </a:rPr>
              <a:t>) with nonnegative values. Common initialization methods include random nonnegative values or using methods like Singular Value Decomposition (SVD).</a:t>
            </a:r>
          </a:p>
          <a:p>
            <a:r>
              <a:rPr lang="en" altLang="zh-CN" b="0" i="0" dirty="0">
                <a:effectLst/>
                <a:latin typeface="D-DINExp"/>
              </a:rPr>
              <a:t>Iterative Update</a:t>
            </a:r>
          </a:p>
          <a:p>
            <a:pPr lvl="1"/>
            <a:r>
              <a:rPr lang="en" altLang="zh-CN" b="0" i="0" dirty="0">
                <a:effectLst/>
                <a:latin typeface="D-DINExp"/>
              </a:rPr>
              <a:t>Repeat </a:t>
            </a:r>
            <a:r>
              <a:rPr lang="en" altLang="zh-CN" dirty="0">
                <a:latin typeface="D-DINExp"/>
              </a:rPr>
              <a:t>based on Theorem 1 &amp; 2 </a:t>
            </a:r>
            <a:r>
              <a:rPr lang="en" altLang="zh-CN" b="0" i="0" dirty="0">
                <a:effectLst/>
                <a:latin typeface="D-DINExp"/>
              </a:rPr>
              <a:t>steps until convergence</a:t>
            </a:r>
          </a:p>
          <a:p>
            <a:r>
              <a:rPr lang="en-US" altLang="zh-CN" dirty="0"/>
              <a:t>Stopping Criteria</a:t>
            </a:r>
          </a:p>
          <a:p>
            <a:pPr lvl="1"/>
            <a:r>
              <a:rPr lang="en-US" altLang="zh-CN" dirty="0">
                <a:ea typeface="宋体" panose="02010600030101010101" pitchFamily="2" charset="-122"/>
              </a:rPr>
              <a:t>Converges to a local min of the Cost function. (related to the likelihood of generating the images in V from the basis W and encoding H.</a:t>
            </a:r>
            <a:endParaRPr lang="zh-CN" altLang="en-US" dirty="0"/>
          </a:p>
        </p:txBody>
      </p:sp>
      <p:sp>
        <p:nvSpPr>
          <p:cNvPr id="3" name="文本框 2">
            <a:extLst>
              <a:ext uri="{FF2B5EF4-FFF2-40B4-BE49-F238E27FC236}">
                <a16:creationId xmlns:a16="http://schemas.microsoft.com/office/drawing/2014/main" id="{52E7DFDE-E3A0-B6E0-DBEE-5F41913D2726}"/>
              </a:ext>
            </a:extLst>
          </p:cNvPr>
          <p:cNvSpPr txBox="1"/>
          <p:nvPr/>
        </p:nvSpPr>
        <p:spPr>
          <a:xfrm>
            <a:off x="6248400" y="5943600"/>
            <a:ext cx="5410200" cy="461665"/>
          </a:xfrm>
          <a:prstGeom prst="rect">
            <a:avLst/>
          </a:prstGeom>
          <a:noFill/>
        </p:spPr>
        <p:txBody>
          <a:bodyPr wrap="square">
            <a:spAutoFit/>
          </a:bodyPr>
          <a:lstStyle/>
          <a:p>
            <a:pPr algn="just"/>
            <a:r>
              <a:rPr lang="en" altLang="zh-CN" sz="1200" b="0" i="0" dirty="0">
                <a:solidFill>
                  <a:srgbClr val="FF0000"/>
                </a:solidFill>
                <a:effectLst/>
                <a:latin typeface="Arial" panose="020B0604020202020204" pitchFamily="34" charset="0"/>
              </a:rPr>
              <a:t>Lee, Daniel, and H. Sebastian Seung. "Algorithms for non-negative matrix factorization." </a:t>
            </a:r>
            <a:r>
              <a:rPr lang="en" altLang="zh-CN" sz="1200" b="0" i="1" dirty="0">
                <a:solidFill>
                  <a:srgbClr val="FF0000"/>
                </a:solidFill>
                <a:effectLst/>
                <a:latin typeface="Arial" panose="020B0604020202020204" pitchFamily="34" charset="0"/>
              </a:rPr>
              <a:t>Advances in neural information processing systems</a:t>
            </a:r>
            <a:r>
              <a:rPr lang="en" altLang="zh-CN" sz="1200" b="0" i="0" dirty="0">
                <a:solidFill>
                  <a:srgbClr val="FF0000"/>
                </a:solidFill>
                <a:effectLst/>
                <a:latin typeface="Arial" panose="020B0604020202020204" pitchFamily="34" charset="0"/>
              </a:rPr>
              <a:t> 13 (2000).</a:t>
            </a:r>
            <a:endParaRPr lang="zh-CN" altLang="en-US" sz="1200" dirty="0">
              <a:solidFill>
                <a:srgbClr val="FF0000"/>
              </a:solidFill>
            </a:endParaRPr>
          </a:p>
        </p:txBody>
      </p:sp>
    </p:spTree>
    <p:extLst>
      <p:ext uri="{BB962C8B-B14F-4D97-AF65-F5344CB8AC3E}">
        <p14:creationId xmlns:p14="http://schemas.microsoft.com/office/powerpoint/2010/main" val="1316080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Problem Statement</a:t>
            </a:r>
            <a:endParaRPr lang="zh-TW" altLang="en-US" dirty="0">
              <a:solidFill>
                <a:srgbClr val="0000CC"/>
              </a:solidFill>
            </a:endParaRPr>
          </a:p>
        </p:txBody>
      </p:sp>
      <p:sp>
        <p:nvSpPr>
          <p:cNvPr id="3" name="內容版面配置區 2"/>
          <p:cNvSpPr>
            <a:spLocks noGrp="1"/>
          </p:cNvSpPr>
          <p:nvPr>
            <p:ph idx="1"/>
          </p:nvPr>
        </p:nvSpPr>
        <p:spPr/>
        <p:txBody>
          <a:bodyPr>
            <a:normAutofit/>
          </a:bodyPr>
          <a:lstStyle/>
          <a:p>
            <a:pPr>
              <a:buNone/>
            </a:pPr>
            <a:r>
              <a:rPr lang="en-US" altLang="zh-TW" i="1" dirty="0"/>
              <a:t>• </a:t>
            </a:r>
            <a:r>
              <a:rPr lang="en-US" altLang="zh-TW" dirty="0"/>
              <a:t>Let X be an</a:t>
            </a:r>
            <a:r>
              <a:rPr lang="en-US" altLang="zh-TW" dirty="0">
                <a:solidFill>
                  <a:srgbClr val="FF6600"/>
                </a:solidFill>
              </a:rPr>
              <a:t> </a:t>
            </a:r>
            <a:r>
              <a:rPr lang="en-US" altLang="zh-TW" i="1" dirty="0">
                <a:solidFill>
                  <a:srgbClr val="006600"/>
                </a:solidFill>
              </a:rPr>
              <a:t>m-dimensional</a:t>
            </a:r>
            <a:r>
              <a:rPr lang="en-US" altLang="zh-TW" i="1" dirty="0">
                <a:solidFill>
                  <a:srgbClr val="FF6600"/>
                </a:solidFill>
              </a:rPr>
              <a:t> </a:t>
            </a:r>
            <a:r>
              <a:rPr lang="en-US" altLang="zh-TW" i="1" dirty="0"/>
              <a:t>random vector with the covariance matrix C. The problem is to consecutively find the unit vectors a</a:t>
            </a:r>
            <a:r>
              <a:rPr lang="en-US" altLang="zh-TW" i="1" baseline="-25000" dirty="0"/>
              <a:t>1</a:t>
            </a:r>
            <a:r>
              <a:rPr lang="en-US" altLang="zh-TW" i="1" dirty="0"/>
              <a:t>, a</a:t>
            </a:r>
            <a:r>
              <a:rPr lang="en-US" altLang="zh-TW" i="1" baseline="-25000" dirty="0"/>
              <a:t>2</a:t>
            </a:r>
            <a:r>
              <a:rPr lang="en-US" altLang="zh-TW" i="1" dirty="0"/>
              <a:t>, . . . , a</a:t>
            </a:r>
            <a:r>
              <a:rPr lang="en-US" altLang="zh-TW" i="1" baseline="-25000" dirty="0"/>
              <a:t>m</a:t>
            </a:r>
            <a:r>
              <a:rPr lang="en-US" altLang="zh-TW" i="1" dirty="0"/>
              <a:t> such that </a:t>
            </a:r>
            <a:r>
              <a:rPr lang="en-US" altLang="zh-TW" i="1" dirty="0" err="1"/>
              <a:t>y</a:t>
            </a:r>
            <a:r>
              <a:rPr lang="en-US" altLang="zh-TW" i="1" baseline="-25000" dirty="0" err="1"/>
              <a:t>i</a:t>
            </a:r>
            <a:r>
              <a:rPr lang="en-US" altLang="zh-TW" i="1" dirty="0"/>
              <a:t>= </a:t>
            </a:r>
            <a:r>
              <a:rPr lang="en-US" altLang="zh-TW" i="1" dirty="0" err="1"/>
              <a:t>x</a:t>
            </a:r>
            <a:r>
              <a:rPr lang="en-US" altLang="zh-TW" i="1" baseline="30000" dirty="0" err="1"/>
              <a:t>t</a:t>
            </a:r>
            <a:r>
              <a:rPr lang="en-US" altLang="zh-TW" i="1" dirty="0"/>
              <a:t> </a:t>
            </a:r>
            <a:r>
              <a:rPr lang="en-US" altLang="zh-TW" i="1" dirty="0" err="1"/>
              <a:t>a</a:t>
            </a:r>
            <a:r>
              <a:rPr lang="en-US" altLang="zh-TW" i="1" baseline="-25000" dirty="0" err="1"/>
              <a:t>i</a:t>
            </a:r>
            <a:r>
              <a:rPr lang="en-US" altLang="zh-TW" i="1" dirty="0"/>
              <a:t> with Y</a:t>
            </a:r>
            <a:r>
              <a:rPr lang="en-US" altLang="zh-TW" i="1" baseline="-25000" dirty="0"/>
              <a:t>i</a:t>
            </a:r>
            <a:r>
              <a:rPr lang="en-US" altLang="zh-TW" i="1" dirty="0"/>
              <a:t> = </a:t>
            </a:r>
            <a:r>
              <a:rPr lang="en-US" altLang="zh-TW" i="1" dirty="0" err="1"/>
              <a:t>X</a:t>
            </a:r>
            <a:r>
              <a:rPr lang="en-US" altLang="zh-TW" i="1" baseline="30000" dirty="0" err="1"/>
              <a:t>t</a:t>
            </a:r>
            <a:r>
              <a:rPr lang="en-US" altLang="zh-TW" i="1" baseline="30000" dirty="0"/>
              <a:t> </a:t>
            </a:r>
            <a:r>
              <a:rPr lang="en-US" altLang="zh-TW" i="1" dirty="0" err="1"/>
              <a:t>a</a:t>
            </a:r>
            <a:r>
              <a:rPr lang="en-US" altLang="zh-TW" i="1" baseline="-25000" dirty="0" err="1"/>
              <a:t>i</a:t>
            </a:r>
            <a:r>
              <a:rPr lang="en-US" altLang="zh-TW" i="1" dirty="0"/>
              <a:t> </a:t>
            </a:r>
            <a:r>
              <a:rPr lang="en-US" altLang="zh-TW" dirty="0"/>
              <a:t>satisfies</a:t>
            </a:r>
          </a:p>
          <a:p>
            <a:pPr>
              <a:buNone/>
            </a:pPr>
            <a:r>
              <a:rPr lang="en-US" altLang="zh-TW" dirty="0"/>
              <a:t>    1. </a:t>
            </a:r>
            <a:r>
              <a:rPr lang="en-US" altLang="zh-TW" dirty="0" err="1"/>
              <a:t>var</a:t>
            </a:r>
            <a:r>
              <a:rPr lang="en-US" altLang="zh-TW" dirty="0"/>
              <a:t>(</a:t>
            </a:r>
            <a:r>
              <a:rPr lang="en-US" altLang="zh-TW" i="1" dirty="0"/>
              <a:t>Y</a:t>
            </a:r>
            <a:r>
              <a:rPr lang="en-US" altLang="zh-TW" i="1" baseline="-25000" dirty="0"/>
              <a:t>1</a:t>
            </a:r>
            <a:r>
              <a:rPr lang="en-US" altLang="zh-TW" i="1" dirty="0"/>
              <a:t>) is the maximum.</a:t>
            </a:r>
          </a:p>
          <a:p>
            <a:pPr>
              <a:buNone/>
            </a:pPr>
            <a:r>
              <a:rPr lang="en-US" altLang="zh-TW" dirty="0"/>
              <a:t>    2. </a:t>
            </a:r>
            <a:r>
              <a:rPr lang="en-US" altLang="zh-TW" dirty="0" err="1"/>
              <a:t>var</a:t>
            </a:r>
            <a:r>
              <a:rPr lang="en-US" altLang="zh-TW" dirty="0"/>
              <a:t>(</a:t>
            </a:r>
            <a:r>
              <a:rPr lang="en-US" altLang="zh-TW" i="1" dirty="0"/>
              <a:t>Y</a:t>
            </a:r>
            <a:r>
              <a:rPr lang="en-US" altLang="zh-TW" i="1" baseline="-25000" dirty="0"/>
              <a:t>2</a:t>
            </a:r>
            <a:r>
              <a:rPr lang="en-US" altLang="zh-TW" i="1" dirty="0"/>
              <a:t>) is the maximum subject to </a:t>
            </a:r>
            <a:r>
              <a:rPr lang="en-US" altLang="zh-TW" i="1" dirty="0" err="1"/>
              <a:t>cov</a:t>
            </a:r>
            <a:r>
              <a:rPr lang="en-US" altLang="zh-TW" i="1" dirty="0"/>
              <a:t>(Y</a:t>
            </a:r>
            <a:r>
              <a:rPr lang="en-US" altLang="zh-TW" i="1" baseline="-25000" dirty="0"/>
              <a:t>2</a:t>
            </a:r>
            <a:r>
              <a:rPr lang="en-US" altLang="zh-TW" i="1" dirty="0"/>
              <a:t>, Y</a:t>
            </a:r>
            <a:r>
              <a:rPr lang="en-US" altLang="zh-TW" i="1" baseline="-25000" dirty="0"/>
              <a:t>1</a:t>
            </a:r>
            <a:r>
              <a:rPr lang="en-US" altLang="zh-TW" i="1" dirty="0"/>
              <a:t>)=0.</a:t>
            </a:r>
          </a:p>
          <a:p>
            <a:pPr>
              <a:buNone/>
            </a:pPr>
            <a:r>
              <a:rPr lang="en-US" altLang="zh-TW" dirty="0"/>
              <a:t>    3. </a:t>
            </a:r>
            <a:r>
              <a:rPr lang="en-US" altLang="zh-TW" dirty="0" err="1"/>
              <a:t>var</a:t>
            </a:r>
            <a:r>
              <a:rPr lang="en-US" altLang="zh-TW" dirty="0"/>
              <a:t>(</a:t>
            </a:r>
            <a:r>
              <a:rPr lang="en-US" altLang="zh-TW" i="1" dirty="0" err="1"/>
              <a:t>Y</a:t>
            </a:r>
            <a:r>
              <a:rPr lang="en-US" altLang="zh-TW" i="1" baseline="-25000" dirty="0" err="1"/>
              <a:t>k</a:t>
            </a:r>
            <a:r>
              <a:rPr lang="en-US" altLang="zh-TW" i="1" dirty="0"/>
              <a:t>) is the maximum subject to </a:t>
            </a:r>
            <a:r>
              <a:rPr lang="en-US" altLang="zh-TW" i="1" dirty="0" err="1"/>
              <a:t>cov</a:t>
            </a:r>
            <a:r>
              <a:rPr lang="en-US" altLang="zh-TW" i="1" dirty="0"/>
              <a:t>(</a:t>
            </a:r>
            <a:r>
              <a:rPr lang="en-US" altLang="zh-TW" i="1" dirty="0" err="1"/>
              <a:t>Y</a:t>
            </a:r>
            <a:r>
              <a:rPr lang="en-US" altLang="zh-TW" i="1" baseline="-25000" dirty="0" err="1"/>
              <a:t>k</a:t>
            </a:r>
            <a:r>
              <a:rPr lang="en-US" altLang="zh-TW" i="1" dirty="0"/>
              <a:t>, Y</a:t>
            </a:r>
            <a:r>
              <a:rPr lang="en-US" altLang="zh-TW" i="1" baseline="-25000" dirty="0"/>
              <a:t>i</a:t>
            </a:r>
            <a:r>
              <a:rPr lang="en-US" altLang="zh-TW" i="1" dirty="0"/>
              <a:t>)=0,   </a:t>
            </a:r>
          </a:p>
          <a:p>
            <a:pPr>
              <a:buNone/>
            </a:pPr>
            <a:r>
              <a:rPr lang="en-US" altLang="zh-TW" i="1" dirty="0"/>
              <a:t>        where k = 3, 4, · · ·,m and k &gt; </a:t>
            </a:r>
            <a:r>
              <a:rPr lang="en-US" altLang="zh-TW" i="1" dirty="0" err="1"/>
              <a:t>i</a:t>
            </a:r>
            <a:r>
              <a:rPr lang="en-US" altLang="zh-TW" i="1" dirty="0"/>
              <a:t>.</a:t>
            </a:r>
          </a:p>
          <a:p>
            <a:pPr>
              <a:buNone/>
            </a:pPr>
            <a:r>
              <a:rPr lang="en-US" altLang="zh-TW" i="1" dirty="0"/>
              <a:t>• </a:t>
            </a:r>
            <a:r>
              <a:rPr lang="en-US" altLang="zh-TW" i="1" dirty="0">
                <a:solidFill>
                  <a:srgbClr val="FF6600"/>
                </a:solidFill>
              </a:rPr>
              <a:t>Y</a:t>
            </a:r>
            <a:r>
              <a:rPr lang="en-US" altLang="zh-TW" i="1" baseline="-25000" dirty="0">
                <a:solidFill>
                  <a:srgbClr val="FF6600"/>
                </a:solidFill>
              </a:rPr>
              <a:t>i</a:t>
            </a:r>
            <a:r>
              <a:rPr lang="en-US" altLang="zh-TW" i="1" dirty="0">
                <a:solidFill>
                  <a:srgbClr val="FF6600"/>
                </a:solidFill>
              </a:rPr>
              <a:t> is called the </a:t>
            </a:r>
            <a:r>
              <a:rPr lang="en-US" altLang="zh-TW" i="1" dirty="0" err="1">
                <a:solidFill>
                  <a:srgbClr val="FF6600"/>
                </a:solidFill>
              </a:rPr>
              <a:t>i-th</a:t>
            </a:r>
            <a:r>
              <a:rPr lang="en-US" altLang="zh-TW" i="1" dirty="0">
                <a:solidFill>
                  <a:srgbClr val="FF6600"/>
                </a:solidFill>
              </a:rPr>
              <a:t> principal component</a:t>
            </a:r>
          </a:p>
          <a:p>
            <a:pPr>
              <a:buNone/>
            </a:pPr>
            <a:r>
              <a:rPr lang="en-US" altLang="zh-TW" i="1" dirty="0"/>
              <a:t>• </a:t>
            </a:r>
            <a:r>
              <a:rPr lang="en-US" altLang="zh-TW" i="1" dirty="0">
                <a:solidFill>
                  <a:srgbClr val="FF6600"/>
                </a:solidFill>
              </a:rPr>
              <a:t>Feature extraction by PCA is called PCP</a:t>
            </a:r>
          </a:p>
        </p:txBody>
      </p:sp>
    </p:spTree>
    <p:extLst>
      <p:ext uri="{BB962C8B-B14F-4D97-AF65-F5344CB8AC3E}">
        <p14:creationId xmlns:p14="http://schemas.microsoft.com/office/powerpoint/2010/main" val="3820171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z="3600" dirty="0">
                <a:ea typeface="宋体" panose="02010600030101010101" pitchFamily="2" charset="-122"/>
              </a:rPr>
              <a:t>Network model of NMF</a:t>
            </a:r>
          </a:p>
        </p:txBody>
      </p:sp>
      <p:sp>
        <p:nvSpPr>
          <p:cNvPr id="9219" name="Rectangle 3"/>
          <p:cNvSpPr>
            <a:spLocks noGrp="1" noChangeArrowheads="1"/>
          </p:cNvSpPr>
          <p:nvPr>
            <p:ph idx="1"/>
          </p:nvPr>
        </p:nvSpPr>
        <p:spPr/>
        <p:txBody>
          <a:bodyPr/>
          <a:lstStyle/>
          <a:p>
            <a:endParaRPr lang="zh-CN" altLang="en-US" sz="2800" dirty="0">
              <a:ea typeface="宋体" panose="02010600030101010101" pitchFamily="2" charset="-122"/>
            </a:endParaRPr>
          </a:p>
          <a:p>
            <a:endParaRPr lang="zh-CN" altLang="en-US" sz="2800" dirty="0">
              <a:ea typeface="宋体" panose="02010600030101010101" pitchFamily="2" charset="-122"/>
            </a:endParaRPr>
          </a:p>
          <a:p>
            <a:endParaRPr lang="zh-CN" altLang="en-US" sz="2800" dirty="0">
              <a:ea typeface="宋体" panose="02010600030101010101" pitchFamily="2" charset="-122"/>
            </a:endParaRPr>
          </a:p>
          <a:p>
            <a:endParaRPr lang="zh-CN" altLang="en-US" sz="2800" dirty="0">
              <a:ea typeface="宋体" panose="02010600030101010101" pitchFamily="2" charset="-122"/>
            </a:endParaRPr>
          </a:p>
          <a:p>
            <a:pPr>
              <a:buFontTx/>
              <a:buNone/>
            </a:pPr>
            <a:r>
              <a:rPr lang="zh-CN" altLang="en-US" sz="2800" dirty="0">
                <a:ea typeface="宋体" panose="02010600030101010101" pitchFamily="2" charset="-122"/>
              </a:rPr>
              <a:t> </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9" y="2081214"/>
            <a:ext cx="71723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044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a:ea typeface="宋体" panose="02010600030101010101" pitchFamily="2" charset="-122"/>
              </a:rPr>
              <a:t>Semantic analysis of text doc. using NMF</a:t>
            </a:r>
          </a:p>
        </p:txBody>
      </p:sp>
      <p:sp>
        <p:nvSpPr>
          <p:cNvPr id="10243" name="Rectangle 3"/>
          <p:cNvSpPr>
            <a:spLocks noGrp="1" noChangeArrowheads="1"/>
          </p:cNvSpPr>
          <p:nvPr>
            <p:ph type="body" idx="1"/>
          </p:nvPr>
        </p:nvSpPr>
        <p:spPr/>
        <p:txBody>
          <a:bodyPr/>
          <a:lstStyle/>
          <a:p>
            <a:r>
              <a:rPr lang="en-US" altLang="zh-CN" sz="2800">
                <a:ea typeface="宋体" panose="02010600030101010101" pitchFamily="2" charset="-122"/>
              </a:rPr>
              <a:t>A corpus of documents summarized by matrix V, where Vi</a:t>
            </a:r>
            <a:r>
              <a:rPr lang="en-US" altLang="zh-CN" sz="2800">
                <a:ea typeface="宋体" panose="02010600030101010101" pitchFamily="2" charset="-122"/>
                <a:sym typeface="Symbol" panose="05050102010706020507" pitchFamily="18" charset="2"/>
              </a:rPr>
              <a:t> is the number of times the ith word in the vocabulary appears in the th document.</a:t>
            </a:r>
          </a:p>
          <a:p>
            <a:r>
              <a:rPr lang="en-US" altLang="zh-CN" sz="2800">
                <a:ea typeface="宋体" panose="02010600030101010101" pitchFamily="2" charset="-122"/>
                <a:sym typeface="Symbol" panose="05050102010706020507" pitchFamily="18" charset="2"/>
              </a:rPr>
              <a:t>NMF algorithm involves finding the approximate factorization of this Matrix </a:t>
            </a:r>
            <a:r>
              <a:rPr lang="en-US" altLang="zh-CN" sz="2800">
                <a:ea typeface="宋体" panose="02010600030101010101" pitchFamily="2" charset="-122"/>
              </a:rPr>
              <a:t>V</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WH into a feature set W and hidden variables H, in the same way as was done for faces.</a:t>
            </a:r>
          </a:p>
        </p:txBody>
      </p:sp>
    </p:spTree>
    <p:extLst>
      <p:ext uri="{BB962C8B-B14F-4D97-AF65-F5344CB8AC3E}">
        <p14:creationId xmlns:p14="http://schemas.microsoft.com/office/powerpoint/2010/main" val="2699719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a:ea typeface="宋体" panose="02010600030101010101" pitchFamily="2" charset="-122"/>
              </a:rPr>
              <a:t>Semantic analysis of text doc. using NMF</a:t>
            </a:r>
            <a:r>
              <a:rPr lang="en-US" altLang="zh-CN" sz="3600">
                <a:ea typeface="宋体" panose="02010600030101010101" pitchFamily="2" charset="-122"/>
              </a:rPr>
              <a:t> (cont’d)</a:t>
            </a:r>
          </a:p>
        </p:txBody>
      </p:sp>
      <p:sp>
        <p:nvSpPr>
          <p:cNvPr id="11267" name="Rectangle 3"/>
          <p:cNvSpPr>
            <a:spLocks noGrp="1" noChangeArrowheads="1"/>
          </p:cNvSpPr>
          <p:nvPr>
            <p:ph type="body" idx="1"/>
          </p:nvPr>
        </p:nvSpPr>
        <p:spPr/>
        <p:txBody>
          <a:bodyPr/>
          <a:lstStyle/>
          <a:p>
            <a:r>
              <a:rPr lang="en-US" altLang="zh-CN" sz="2800" dirty="0">
                <a:ea typeface="宋体" panose="02010600030101010101" pitchFamily="2" charset="-122"/>
              </a:rPr>
              <a:t>VQ (Vector Quantization): A single hidden variable is active for each document. If the same variable is active for a group of documents, they are semantically related.</a:t>
            </a:r>
          </a:p>
          <a:p>
            <a:r>
              <a:rPr lang="en-US" altLang="zh-CN" sz="2800" dirty="0">
                <a:ea typeface="宋体" panose="02010600030101010101" pitchFamily="2" charset="-122"/>
              </a:rPr>
              <a:t>PCA: Allow activation of multiple semantic variables, but they are difficult to interpret.</a:t>
            </a:r>
          </a:p>
          <a:p>
            <a:r>
              <a:rPr lang="en-US" altLang="zh-CN" sz="2800" dirty="0">
                <a:ea typeface="宋体" panose="02010600030101010101" pitchFamily="2" charset="-122"/>
              </a:rPr>
              <a:t>NMF: It makes sense for each document to associate with some small subset of a large array of topics.</a:t>
            </a:r>
          </a:p>
        </p:txBody>
      </p:sp>
    </p:spTree>
    <p:extLst>
      <p:ext uri="{BB962C8B-B14F-4D97-AF65-F5344CB8AC3E}">
        <p14:creationId xmlns:p14="http://schemas.microsoft.com/office/powerpoint/2010/main" val="3620515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a:ea typeface="宋体" panose="02010600030101010101" pitchFamily="2" charset="-122"/>
              </a:rPr>
              <a:t>Limitation of NMF</a:t>
            </a:r>
          </a:p>
        </p:txBody>
      </p:sp>
      <p:sp>
        <p:nvSpPr>
          <p:cNvPr id="12291" name="Rectangle 3"/>
          <p:cNvSpPr>
            <a:spLocks noGrp="1" noChangeArrowheads="1"/>
          </p:cNvSpPr>
          <p:nvPr>
            <p:ph type="body" idx="1"/>
          </p:nvPr>
        </p:nvSpPr>
        <p:spPr/>
        <p:txBody>
          <a:bodyPr/>
          <a:lstStyle/>
          <a:p>
            <a:r>
              <a:rPr lang="en-US" altLang="zh-CN" sz="2800" dirty="0">
                <a:ea typeface="宋体" panose="02010600030101010101" pitchFamily="2" charset="-122"/>
              </a:rPr>
              <a:t>Not suitable for learning parts for complex cases: require fully hierarchical models with multiple levels of hidden variables.</a:t>
            </a:r>
          </a:p>
          <a:p>
            <a:r>
              <a:rPr lang="en-US" altLang="zh-CN" sz="2800" dirty="0">
                <a:ea typeface="宋体" panose="02010600030101010101" pitchFamily="2" charset="-122"/>
              </a:rPr>
              <a:t>NMF does not learn anything about the “syntactic” relationships between parts: NMF assumes that the hidden variables are nonnegative but makes no assumption about their statistical dependency</a:t>
            </a:r>
          </a:p>
        </p:txBody>
      </p:sp>
    </p:spTree>
    <p:extLst>
      <p:ext uri="{BB962C8B-B14F-4D97-AF65-F5344CB8AC3E}">
        <p14:creationId xmlns:p14="http://schemas.microsoft.com/office/powerpoint/2010/main" val="1864949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8.4: Multi-Dimensional Scaling </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Dimensionality reduction</a:t>
            </a:r>
            <a:endParaRPr lang="en-US" dirty="0"/>
          </a:p>
        </p:txBody>
      </p:sp>
      <p:sp>
        <p:nvSpPr>
          <p:cNvPr id="5123" name="Rectangle 3"/>
          <p:cNvSpPr>
            <a:spLocks noGrp="1" noChangeArrowheads="1"/>
          </p:cNvSpPr>
          <p:nvPr>
            <p:ph idx="1"/>
          </p:nvPr>
        </p:nvSpPr>
        <p:spPr/>
        <p:txBody>
          <a:bodyPr/>
          <a:lstStyle/>
          <a:p>
            <a:pPr>
              <a:buFontTx/>
              <a:buNone/>
            </a:pPr>
            <a:r>
              <a:rPr lang="en-US" altLang="en-US" sz="2400" dirty="0">
                <a:solidFill>
                  <a:schemeClr val="folHlink"/>
                </a:solidFill>
              </a:rPr>
              <a:t>Objective:</a:t>
            </a:r>
            <a:r>
              <a:rPr lang="en-US" altLang="en-US" sz="2400" dirty="0"/>
              <a:t> to find a small number of features that represent a large number of observed dimensions.</a:t>
            </a:r>
          </a:p>
          <a:p>
            <a:pPr>
              <a:buFontTx/>
              <a:buNone/>
            </a:pPr>
            <a:endParaRPr lang="en-US" altLang="en-US" sz="2400" dirty="0"/>
          </a:p>
          <a:p>
            <a:pPr>
              <a:buFontTx/>
              <a:buNone/>
            </a:pPr>
            <a:endParaRPr lang="en-US" altLang="en-US" sz="2000" dirty="0"/>
          </a:p>
          <a:p>
            <a:pPr>
              <a:buFontTx/>
              <a:buNone/>
            </a:pPr>
            <a:endParaRPr lang="en-US" altLang="en-US" sz="2000" dirty="0"/>
          </a:p>
          <a:p>
            <a:pPr>
              <a:buFontTx/>
              <a:buNone/>
            </a:pPr>
            <a:endParaRPr lang="en-US" altLang="en-US" sz="2000" dirty="0"/>
          </a:p>
          <a:p>
            <a:pPr>
              <a:buFontTx/>
              <a:buNone/>
            </a:pPr>
            <a:endParaRPr lang="en-US" altLang="en-US" sz="2000" dirty="0"/>
          </a:p>
          <a:p>
            <a:pPr>
              <a:buFontTx/>
              <a:buNone/>
            </a:pPr>
            <a:endParaRPr lang="en-US" altLang="en-US" sz="2000" dirty="0"/>
          </a:p>
          <a:p>
            <a:pPr>
              <a:buFontTx/>
              <a:buNone/>
            </a:pPr>
            <a:endParaRPr lang="en-US" altLang="en-US" sz="1800" dirty="0"/>
          </a:p>
          <a:p>
            <a:pPr>
              <a:buFontTx/>
              <a:buNone/>
            </a:pPr>
            <a:endParaRPr lang="en-US" altLang="en-US" sz="1800" dirty="0"/>
          </a:p>
          <a:p>
            <a:pPr>
              <a:buFontTx/>
              <a:buNone/>
            </a:pPr>
            <a:endParaRPr lang="en-US" altLang="en-US" sz="1800" dirty="0"/>
          </a:p>
          <a:p>
            <a:pPr>
              <a:buFontTx/>
              <a:buNone/>
            </a:pPr>
            <a:endParaRPr lang="en-US" altLang="en-US" sz="1800" dirty="0"/>
          </a:p>
          <a:p>
            <a:pPr algn="ctr">
              <a:buFontTx/>
              <a:buNone/>
            </a:pPr>
            <a:r>
              <a:rPr lang="en-US" altLang="en-US" sz="1800" dirty="0"/>
              <a:t>For each image: there are 64x64 = 4096 pixels (observed dimensions)</a:t>
            </a:r>
            <a:endParaRPr lang="en-US" altLang="en-US" sz="28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593" y="2062956"/>
            <a:ext cx="5484813"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19208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en-US" dirty="0"/>
              <a:t>Dimensionality reduction</a:t>
            </a:r>
          </a:p>
        </p:txBody>
      </p:sp>
      <p:sp>
        <p:nvSpPr>
          <p:cNvPr id="142341" name="Rectangle 5"/>
          <p:cNvSpPr>
            <a:spLocks noGrp="1" noChangeArrowheads="1"/>
          </p:cNvSpPr>
          <p:nvPr>
            <p:ph idx="1"/>
          </p:nvPr>
        </p:nvSpPr>
        <p:spPr>
          <a:xfrm>
            <a:off x="2209800" y="5877208"/>
            <a:ext cx="7772400" cy="533400"/>
          </a:xfrm>
        </p:spPr>
        <p:txBody>
          <a:bodyPr/>
          <a:lstStyle/>
          <a:p>
            <a:pPr>
              <a:lnSpc>
                <a:spcPct val="80000"/>
              </a:lnSpc>
              <a:buFontTx/>
              <a:buNone/>
            </a:pPr>
            <a:r>
              <a:rPr lang="en-US" altLang="en-US" sz="1800" dirty="0"/>
              <a:t>Reduced to 3-dimensional manifold: two pose variables + azimuthal lighting angle</a:t>
            </a:r>
          </a:p>
        </p:txBody>
      </p:sp>
      <p:pic>
        <p:nvPicPr>
          <p:cNvPr id="142342" name="Picture 6" descr="fig1_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180306"/>
            <a:ext cx="5657850" cy="44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57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dirty="0">
                <a:solidFill>
                  <a:schemeClr val="tx1">
                    <a:lumMod val="50000"/>
                  </a:schemeClr>
                </a:solidFill>
              </a:rPr>
              <a:t>Dimensionality reduction: Some Assumptions</a:t>
            </a:r>
          </a:p>
        </p:txBody>
      </p:sp>
      <p:sp>
        <p:nvSpPr>
          <p:cNvPr id="19459" name="Rectangle 3"/>
          <p:cNvSpPr>
            <a:spLocks noGrp="1" noChangeArrowheads="1"/>
          </p:cNvSpPr>
          <p:nvPr>
            <p:ph idx="1"/>
          </p:nvPr>
        </p:nvSpPr>
        <p:spPr/>
        <p:txBody>
          <a:bodyPr/>
          <a:lstStyle/>
          <a:p>
            <a:pPr eaLnBrk="1" hangingPunct="1"/>
            <a:r>
              <a:rPr lang="en-US" altLang="en-US" dirty="0"/>
              <a:t>High-dimensional data often lies on or near a much lower dimensional, curved manifold.</a:t>
            </a:r>
          </a:p>
          <a:p>
            <a:pPr eaLnBrk="1" hangingPunct="1"/>
            <a:r>
              <a:rPr lang="en-US" altLang="en-US" dirty="0"/>
              <a:t>A good way to represent data points is by their low-dimensional coordinates.</a:t>
            </a:r>
          </a:p>
          <a:p>
            <a:pPr eaLnBrk="1" hangingPunct="1"/>
            <a:r>
              <a:rPr lang="en-US" altLang="en-US" dirty="0"/>
              <a:t>The low-dimensional representation of the data should capture information about high-dimensional pairwise distances.</a:t>
            </a:r>
          </a:p>
        </p:txBody>
      </p:sp>
    </p:spTree>
    <p:extLst>
      <p:ext uri="{BB962C8B-B14F-4D97-AF65-F5344CB8AC3E}">
        <p14:creationId xmlns:p14="http://schemas.microsoft.com/office/powerpoint/2010/main" val="1545314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dirty="0">
                <a:solidFill>
                  <a:schemeClr val="tx1">
                    <a:lumMod val="50000"/>
                  </a:schemeClr>
                </a:solidFill>
              </a:rPr>
              <a:t>The basic idea of non-parametric dimensionality reduction</a:t>
            </a:r>
          </a:p>
        </p:txBody>
      </p:sp>
      <p:sp>
        <p:nvSpPr>
          <p:cNvPr id="20483" name="Rectangle 3"/>
          <p:cNvSpPr>
            <a:spLocks noGrp="1" noChangeArrowheads="1"/>
          </p:cNvSpPr>
          <p:nvPr>
            <p:ph idx="1"/>
          </p:nvPr>
        </p:nvSpPr>
        <p:spPr/>
        <p:txBody>
          <a:bodyPr/>
          <a:lstStyle/>
          <a:p>
            <a:pPr eaLnBrk="1" hangingPunct="1">
              <a:lnSpc>
                <a:spcPct val="90000"/>
              </a:lnSpc>
            </a:pPr>
            <a:r>
              <a:rPr lang="en-US" altLang="en-US" sz="2800" dirty="0"/>
              <a:t>Represent each data</a:t>
            </a:r>
            <a:r>
              <a:rPr lang="zh-CN" altLang="en-US" sz="2800" dirty="0"/>
              <a:t> </a:t>
            </a:r>
            <a:r>
              <a:rPr lang="en-US" altLang="en-US" sz="2800" dirty="0"/>
              <a:t>point by a point in a lower dimensional space.</a:t>
            </a:r>
          </a:p>
          <a:p>
            <a:pPr eaLnBrk="1" hangingPunct="1">
              <a:lnSpc>
                <a:spcPct val="90000"/>
              </a:lnSpc>
            </a:pPr>
            <a:r>
              <a:rPr lang="en-US" altLang="en-US" sz="2800" dirty="0"/>
              <a:t>Choose the low-dimensional points so that they optimally represent some property of the data</a:t>
            </a:r>
            <a:r>
              <a:rPr lang="zh-CN" altLang="en-US" sz="2800" dirty="0"/>
              <a:t> </a:t>
            </a:r>
            <a:r>
              <a:rPr lang="en-US" altLang="en-US" sz="2800" dirty="0"/>
              <a:t>points (e.g. the pairwise distances). </a:t>
            </a:r>
          </a:p>
          <a:p>
            <a:pPr lvl="1" eaLnBrk="1" hangingPunct="1">
              <a:lnSpc>
                <a:spcPct val="90000"/>
              </a:lnSpc>
            </a:pPr>
            <a:r>
              <a:rPr lang="en-US" altLang="en-US" dirty="0"/>
              <a:t>Many different properties have been tried. </a:t>
            </a:r>
          </a:p>
          <a:p>
            <a:pPr eaLnBrk="1" hangingPunct="1">
              <a:lnSpc>
                <a:spcPct val="90000"/>
              </a:lnSpc>
            </a:pPr>
            <a:r>
              <a:rPr lang="en-US" altLang="en-US" sz="2800" dirty="0"/>
              <a:t>Do not insist on learning a parametric “encoding” function that maps each individual data</a:t>
            </a:r>
            <a:r>
              <a:rPr lang="zh-CN" altLang="en-US" sz="2800" dirty="0"/>
              <a:t> </a:t>
            </a:r>
            <a:r>
              <a:rPr lang="en-US" altLang="en-US" sz="2800" dirty="0"/>
              <a:t>point to its low-dimensional representative. </a:t>
            </a:r>
          </a:p>
          <a:p>
            <a:pPr eaLnBrk="1" hangingPunct="1">
              <a:lnSpc>
                <a:spcPct val="90000"/>
              </a:lnSpc>
            </a:pPr>
            <a:r>
              <a:rPr lang="en-US" altLang="en-US" sz="2800" dirty="0"/>
              <a:t>Do not insist on learning a parametric “decoding” function that reconstructs a data</a:t>
            </a:r>
            <a:r>
              <a:rPr lang="zh-CN" altLang="en-US" sz="2800" dirty="0"/>
              <a:t> </a:t>
            </a:r>
            <a:r>
              <a:rPr lang="en-US" altLang="en-US" sz="2800" dirty="0"/>
              <a:t>point from its low dimensional representative.</a:t>
            </a:r>
          </a:p>
        </p:txBody>
      </p:sp>
    </p:spTree>
    <p:extLst>
      <p:ext uri="{BB962C8B-B14F-4D97-AF65-F5344CB8AC3E}">
        <p14:creationId xmlns:p14="http://schemas.microsoft.com/office/powerpoint/2010/main" val="2979946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dirty="0">
                <a:solidFill>
                  <a:schemeClr val="tx1">
                    <a:lumMod val="50000"/>
                  </a:schemeClr>
                </a:solidFill>
              </a:rPr>
              <a:t>Multi-Dimensional Scaling (MDS)</a:t>
            </a:r>
          </a:p>
        </p:txBody>
      </p:sp>
      <mc:AlternateContent xmlns:mc="http://schemas.openxmlformats.org/markup-compatibility/2006" xmlns:a14="http://schemas.microsoft.com/office/drawing/2010/main">
        <mc:Choice Requires="a14">
          <p:sp>
            <p:nvSpPr>
              <p:cNvPr id="21507" name="Rectangle 3"/>
              <p:cNvSpPr>
                <a:spLocks noGrp="1" noChangeArrowheads="1"/>
              </p:cNvSpPr>
              <p:nvPr>
                <p:ph idx="1"/>
              </p:nvPr>
            </p:nvSpPr>
            <p:spPr/>
            <p:txBody>
              <a:bodyPr/>
              <a:lstStyle/>
              <a:p>
                <a:r>
                  <a:rPr lang="en" altLang="zh-CN" dirty="0">
                    <a:effectLst/>
                    <a:latin typeface="Helvetica" pitchFamily="2" charset="0"/>
                  </a:rPr>
                  <a:t>Goal of Multidimensional scaling (MDS): Given pairwise</a:t>
                </a:r>
                <a:r>
                  <a:rPr lang="en" altLang="zh-CN" dirty="0">
                    <a:latin typeface="Helvetica" pitchFamily="2" charset="0"/>
                  </a:rPr>
                  <a:t> </a:t>
                </a:r>
                <a:r>
                  <a:rPr lang="en" altLang="zh-CN" dirty="0">
                    <a:effectLst/>
                    <a:latin typeface="Helvetica" pitchFamily="2" charset="0"/>
                  </a:rPr>
                  <a:t>dissimilarities, reconstruct a map that preserves distances.</a:t>
                </a:r>
              </a:p>
              <a:p>
                <a:pPr lvl="1"/>
                <a:r>
                  <a:rPr lang="en" altLang="zh-CN" dirty="0">
                    <a:effectLst/>
                    <a:latin typeface="Helvetica" pitchFamily="2" charset="0"/>
                  </a:rPr>
                  <a:t>From any dissimilarity (no need to be a metric)</a:t>
                </a:r>
              </a:p>
              <a:p>
                <a:pPr lvl="1"/>
                <a:r>
                  <a:rPr lang="en" altLang="zh-CN" dirty="0">
                    <a:effectLst/>
                    <a:latin typeface="Helvetica" pitchFamily="2" charset="0"/>
                  </a:rPr>
                  <a:t>Reconstructed map has coordinates </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1" i="1" dirty="0" smtClean="0">
                            <a:effectLst/>
                            <a:latin typeface="Cambria Math" panose="02040503050406030204" pitchFamily="18" charset="0"/>
                          </a:rPr>
                          <m:t>𝒙</m:t>
                        </m:r>
                      </m:e>
                      <m:sub>
                        <m:r>
                          <a:rPr lang="en-US" altLang="zh-CN" b="0" i="1" dirty="0" smtClean="0">
                            <a:effectLst/>
                            <a:latin typeface="Cambria Math" panose="02040503050406030204" pitchFamily="18" charset="0"/>
                          </a:rPr>
                          <m:t>𝑖</m:t>
                        </m:r>
                      </m:sub>
                    </m:sSub>
                    <m:r>
                      <a:rPr lang="en" altLang="zh-CN" i="1" dirty="0" smtClean="0">
                        <a:effectLst/>
                        <a:latin typeface="Cambria Math" panose="02040503050406030204" pitchFamily="18" charset="0"/>
                      </a:rPr>
                      <m:t>=</m:t>
                    </m:r>
                    <m:d>
                      <m:dPr>
                        <m:ctrlPr>
                          <a:rPr lang="en" altLang="zh-CN" b="0" i="1" dirty="0" smtClean="0">
                            <a:effectLst/>
                            <a:latin typeface="Cambria Math" panose="02040503050406030204" pitchFamily="18" charset="0"/>
                          </a:rPr>
                        </m:ctrlPr>
                      </m:dPr>
                      <m:e>
                        <m:sSub>
                          <m:sSubPr>
                            <m:ctrlPr>
                              <a:rPr lang="en-US" altLang="zh-CN" b="0" i="1" dirty="0" smtClean="0">
                                <a:effectLst/>
                                <a:latin typeface="Cambria Math" panose="02040503050406030204" pitchFamily="18" charset="0"/>
                              </a:rPr>
                            </m:ctrlPr>
                          </m:sSubPr>
                          <m:e>
                            <m:r>
                              <a:rPr lang="en" altLang="zh-CN" i="1" dirty="0" smtClean="0">
                                <a:effectLst/>
                                <a:latin typeface="Cambria Math" panose="02040503050406030204" pitchFamily="18" charset="0"/>
                              </a:rPr>
                              <m:t>𝑥</m:t>
                            </m:r>
                          </m:e>
                          <m:sub>
                            <m:r>
                              <a:rPr lang="en" altLang="zh-CN" i="1" dirty="0" smtClean="0">
                                <a:effectLst/>
                                <a:latin typeface="Cambria Math" panose="02040503050406030204" pitchFamily="18" charset="0"/>
                              </a:rPr>
                              <m:t>𝑖</m:t>
                            </m:r>
                            <m:r>
                              <a:rPr lang="en-US" altLang="zh-CN" b="0" i="1" dirty="0" smtClean="0">
                                <a:effectLst/>
                                <a:latin typeface="Cambria Math" panose="02040503050406030204" pitchFamily="18" charset="0"/>
                              </a:rPr>
                              <m:t>1</m:t>
                            </m:r>
                          </m:sub>
                        </m:sSub>
                        <m:r>
                          <a:rPr lang="en-US" altLang="zh-CN" b="0" i="1" dirty="0" smtClean="0">
                            <a:effectLst/>
                            <a:latin typeface="Cambria Math" panose="02040503050406030204" pitchFamily="18" charset="0"/>
                          </a:rPr>
                          <m:t>,</m:t>
                        </m:r>
                        <m:sSub>
                          <m:sSubPr>
                            <m:ctrlPr>
                              <a:rPr lang="en-US" altLang="zh-CN" b="0" i="1" dirty="0" smtClean="0">
                                <a:effectLst/>
                                <a:latin typeface="Cambria Math" panose="02040503050406030204" pitchFamily="18" charset="0"/>
                              </a:rPr>
                            </m:ctrlPr>
                          </m:sSubPr>
                          <m:e>
                            <m:r>
                              <a:rPr lang="en" altLang="zh-CN" i="1" dirty="0" smtClean="0">
                                <a:effectLst/>
                                <a:latin typeface="Cambria Math" panose="02040503050406030204" pitchFamily="18" charset="0"/>
                              </a:rPr>
                              <m:t>𝑥</m:t>
                            </m:r>
                          </m:e>
                          <m:sub>
                            <m:r>
                              <a:rPr lang="en" altLang="zh-CN" i="1" dirty="0" smtClean="0">
                                <a:effectLst/>
                                <a:latin typeface="Cambria Math" panose="02040503050406030204" pitchFamily="18" charset="0"/>
                              </a:rPr>
                              <m:t>𝑖</m:t>
                            </m:r>
                            <m:r>
                              <a:rPr lang="en" altLang="zh-CN" i="1" dirty="0" smtClean="0">
                                <a:effectLst/>
                                <a:latin typeface="Cambria Math" panose="02040503050406030204" pitchFamily="18" charset="0"/>
                              </a:rPr>
                              <m:t>2</m:t>
                            </m:r>
                          </m:sub>
                        </m:sSub>
                      </m:e>
                    </m:d>
                  </m:oMath>
                </a14:m>
                <a:r>
                  <a:rPr lang="en" altLang="zh-CN" dirty="0">
                    <a:effectLst/>
                    <a:latin typeface="Helvetica" pitchFamily="2" charset="0"/>
                  </a:rPr>
                  <a:t> and the</a:t>
                </a:r>
                <a:r>
                  <a:rPr lang="en" altLang="zh-CN" dirty="0">
                    <a:latin typeface="Helvetica" pitchFamily="2" charset="0"/>
                  </a:rPr>
                  <a:t> </a:t>
                </a:r>
                <a:r>
                  <a:rPr lang="en" altLang="zh-CN" dirty="0">
                    <a:effectLst/>
                    <a:latin typeface="Helvetica" pitchFamily="2" charset="0"/>
                  </a:rPr>
                  <a:t>natural distance </a:t>
                </a:r>
                <a14:m>
                  <m:oMath xmlns:m="http://schemas.openxmlformats.org/officeDocument/2006/math">
                    <m:r>
                      <a:rPr lang="en-US" altLang="zh-CN" b="0" i="1" smtClean="0">
                        <a:effectLst/>
                        <a:latin typeface="Cambria Math" panose="02040503050406030204" pitchFamily="18" charset="0"/>
                      </a:rPr>
                      <m:t>||</m:t>
                    </m:r>
                    <m:sSub>
                      <m:sSubPr>
                        <m:ctrlPr>
                          <a:rPr lang="en-US" altLang="zh-CN" i="1" dirty="0">
                            <a:latin typeface="Cambria Math" panose="02040503050406030204" pitchFamily="18" charset="0"/>
                          </a:rPr>
                        </m:ctrlPr>
                      </m:sSubPr>
                      <m:e>
                        <m:r>
                          <a:rPr lang="en" altLang="zh-CN" b="1" i="1" dirty="0">
                            <a:latin typeface="Cambria Math" panose="02040503050406030204" pitchFamily="18" charset="0"/>
                          </a:rPr>
                          <m:t>𝒙</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b="1" i="1" dirty="0">
                            <a:latin typeface="Cambria Math" panose="02040503050406030204" pitchFamily="18" charset="0"/>
                          </a:rPr>
                          <m:t>𝒙</m:t>
                        </m:r>
                      </m:e>
                      <m:sub>
                        <m:r>
                          <a:rPr lang="en-US" altLang="zh-CN" b="0" i="1" dirty="0" smtClean="0">
                            <a:latin typeface="Cambria Math" panose="02040503050406030204" pitchFamily="18" charset="0"/>
                          </a:rPr>
                          <m:t>𝑗</m:t>
                        </m:r>
                      </m:sub>
                    </m:sSub>
                    <m:r>
                      <m:rPr>
                        <m:lit/>
                      </m:rP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lit/>
                          </m:rP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2</m:t>
                        </m:r>
                      </m:sub>
                    </m:sSub>
                  </m:oMath>
                </a14:m>
                <a:endParaRPr lang="en" altLang="zh-CN" dirty="0">
                  <a:effectLst/>
                  <a:latin typeface="Helvetica" pitchFamily="2" charset="0"/>
                </a:endParaRPr>
              </a:p>
              <a:p>
                <a:r>
                  <a:rPr lang="en" altLang="zh-CN" dirty="0">
                    <a:effectLst/>
                    <a:latin typeface="Helvetica" pitchFamily="2" charset="0"/>
                  </a:rPr>
                  <a:t>MDS is a family of different algorithms, each designed to arrive at optimal low-dimensional configuration (p = 2 or 3)</a:t>
                </a:r>
              </a:p>
              <a:p>
                <a:r>
                  <a:rPr lang="en" altLang="zh-CN" dirty="0">
                    <a:effectLst/>
                    <a:latin typeface="Helvetica" pitchFamily="2" charset="0"/>
                  </a:rPr>
                  <a:t>MDS methods include</a:t>
                </a:r>
              </a:p>
              <a:p>
                <a:pPr lvl="1"/>
                <a:r>
                  <a:rPr lang="en" altLang="zh-CN" dirty="0">
                    <a:effectLst/>
                    <a:latin typeface="Helvetica" pitchFamily="2" charset="0"/>
                  </a:rPr>
                  <a:t>Classical MDS</a:t>
                </a:r>
              </a:p>
              <a:p>
                <a:pPr lvl="1"/>
                <a:r>
                  <a:rPr lang="en" altLang="zh-CN" dirty="0">
                    <a:effectLst/>
                    <a:latin typeface="Helvetica" pitchFamily="2" charset="0"/>
                  </a:rPr>
                  <a:t>Metric MDS</a:t>
                </a:r>
              </a:p>
              <a:p>
                <a:pPr lvl="1"/>
                <a:r>
                  <a:rPr lang="en" altLang="zh-CN" dirty="0">
                    <a:effectLst/>
                    <a:latin typeface="Helvetica" pitchFamily="2" charset="0"/>
                  </a:rPr>
                  <a:t>Non-metric MDS</a:t>
                </a:r>
              </a:p>
            </p:txBody>
          </p:sp>
        </mc:Choice>
        <mc:Fallback xmlns="">
          <p:sp>
            <p:nvSpPr>
              <p:cNvPr id="21507" name="Rectangle 3"/>
              <p:cNvSpPr>
                <a:spLocks noGrp="1" noRot="1" noChangeAspect="1" noMove="1" noResize="1" noEditPoints="1" noAdjustHandles="1" noChangeArrowheads="1" noChangeShapeType="1" noTextEdit="1"/>
              </p:cNvSpPr>
              <p:nvPr>
                <p:ph idx="1"/>
              </p:nvPr>
            </p:nvSpPr>
            <p:spPr>
              <a:blipFill>
                <a:blip r:embed="rId3"/>
                <a:stretch>
                  <a:fillRect l="-925" t="-1405" r="-1040" b="-2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309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CC"/>
                </a:solidFill>
              </a:rPr>
              <a:t>The Solutions</a:t>
            </a:r>
            <a:endParaRPr lang="zh-TW" altLang="en-US" dirty="0">
              <a:solidFill>
                <a:srgbClr val="0000CC"/>
              </a:solidFill>
            </a:endParaRPr>
          </a:p>
        </p:txBody>
      </p:sp>
      <p:sp>
        <p:nvSpPr>
          <p:cNvPr id="3" name="內容版面配置區 2"/>
          <p:cNvSpPr>
            <a:spLocks noGrp="1"/>
          </p:cNvSpPr>
          <p:nvPr>
            <p:ph idx="1"/>
          </p:nvPr>
        </p:nvSpPr>
        <p:spPr/>
        <p:txBody>
          <a:bodyPr/>
          <a:lstStyle/>
          <a:p>
            <a:r>
              <a:rPr lang="en-US" altLang="zh-TW" dirty="0"/>
              <a:t>Let (</a:t>
            </a:r>
            <a:r>
              <a:rPr lang="en-US" altLang="zh-TW" i="1" dirty="0" err="1"/>
              <a:t>λ</a:t>
            </a:r>
            <a:r>
              <a:rPr lang="en-US" altLang="zh-TW" i="1" baseline="-25000" dirty="0" err="1"/>
              <a:t>i</a:t>
            </a:r>
            <a:r>
              <a:rPr lang="en-US" altLang="zh-TW" i="1" dirty="0"/>
              <a:t>, </a:t>
            </a:r>
            <a:r>
              <a:rPr lang="en-US" altLang="zh-TW" b="1" i="1" dirty="0" err="1"/>
              <a:t>u</a:t>
            </a:r>
            <a:r>
              <a:rPr lang="en-US" altLang="zh-TW" i="1" baseline="-25000" dirty="0" err="1"/>
              <a:t>i</a:t>
            </a:r>
            <a:r>
              <a:rPr lang="en-US" altLang="zh-TW" i="1" dirty="0"/>
              <a:t>) be the pairs of eigenvalues and eigenvectors of the covariance matrix C such that </a:t>
            </a:r>
          </a:p>
          <a:p>
            <a:r>
              <a:rPr lang="en-US" altLang="zh-TW" i="1" dirty="0"/>
              <a:t> λ</a:t>
            </a:r>
            <a:r>
              <a:rPr lang="en-US" altLang="zh-TW" i="1" baseline="-25000" dirty="0"/>
              <a:t>1</a:t>
            </a:r>
            <a:r>
              <a:rPr lang="en-US" altLang="zh-TW" i="1" dirty="0"/>
              <a:t> ≥ λ</a:t>
            </a:r>
            <a:r>
              <a:rPr lang="en-US" altLang="zh-TW" i="1" baseline="-25000" dirty="0"/>
              <a:t>2</a:t>
            </a:r>
            <a:r>
              <a:rPr lang="en-US" altLang="zh-TW" i="1" dirty="0"/>
              <a:t> ≥ . . . ≥ </a:t>
            </a:r>
            <a:r>
              <a:rPr lang="en-US" altLang="zh-TW" i="1" dirty="0" err="1"/>
              <a:t>λ</a:t>
            </a:r>
            <a:r>
              <a:rPr lang="en-US" altLang="zh-TW" i="1" baseline="-25000" dirty="0" err="1"/>
              <a:t>m</a:t>
            </a:r>
            <a:r>
              <a:rPr lang="en-US" altLang="zh-TW" i="1" baseline="-25000" dirty="0"/>
              <a:t>  </a:t>
            </a:r>
            <a:r>
              <a:rPr lang="en-US" altLang="zh-TW" i="1" dirty="0"/>
              <a:t> ( ≥0 )</a:t>
            </a:r>
          </a:p>
          <a:p>
            <a:pPr>
              <a:buNone/>
            </a:pPr>
            <a:r>
              <a:rPr lang="en-US" altLang="zh-TW" i="1" dirty="0"/>
              <a:t>    and</a:t>
            </a:r>
          </a:p>
          <a:p>
            <a:r>
              <a:rPr lang="en-US" altLang="zh-TW" b="1" dirty="0"/>
              <a:t>∥</a:t>
            </a:r>
            <a:r>
              <a:rPr lang="en-US" altLang="zh-TW" b="1" dirty="0" err="1"/>
              <a:t>u</a:t>
            </a:r>
            <a:r>
              <a:rPr lang="en-US" altLang="zh-TW" b="1" baseline="-25000" dirty="0" err="1"/>
              <a:t>i</a:t>
            </a:r>
            <a:r>
              <a:rPr lang="en-US" altLang="zh-TW" b="1" baseline="-25000" dirty="0"/>
              <a:t> </a:t>
            </a:r>
            <a:r>
              <a:rPr lang="en-US" altLang="zh-TW" b="1" dirty="0"/>
              <a:t>∥</a:t>
            </a:r>
            <a:r>
              <a:rPr lang="en-US" altLang="zh-TW" b="1" baseline="-25000" dirty="0"/>
              <a:t>2 </a:t>
            </a:r>
            <a:r>
              <a:rPr lang="en-US" altLang="zh-TW" b="1" i="1" dirty="0"/>
              <a:t>= </a:t>
            </a:r>
            <a:r>
              <a:rPr lang="en-US" altLang="zh-TW" dirty="0"/>
              <a:t>1</a:t>
            </a:r>
            <a:r>
              <a:rPr lang="en-US" altLang="zh-TW" b="1" i="1" dirty="0"/>
              <a:t>, </a:t>
            </a:r>
            <a:r>
              <a:rPr lang="en-US" altLang="zh-TW" i="1" dirty="0"/>
              <a:t>∀ 1 ≤ </a:t>
            </a:r>
            <a:r>
              <a:rPr lang="en-US" altLang="zh-TW" i="1" dirty="0" err="1"/>
              <a:t>i</a:t>
            </a:r>
            <a:r>
              <a:rPr lang="en-US" altLang="zh-TW" i="1" dirty="0"/>
              <a:t> ≤ m</a:t>
            </a:r>
            <a:r>
              <a:rPr lang="en-US" altLang="zh-TW" b="1" i="1" dirty="0"/>
              <a:t>. </a:t>
            </a:r>
          </a:p>
          <a:p>
            <a:pPr>
              <a:buNone/>
            </a:pPr>
            <a:r>
              <a:rPr lang="en-US" altLang="zh-TW" b="1" i="1" dirty="0"/>
              <a:t>    </a:t>
            </a:r>
            <a:r>
              <a:rPr lang="en-US" altLang="zh-TW" dirty="0"/>
              <a:t>Then </a:t>
            </a:r>
          </a:p>
          <a:p>
            <a:pPr>
              <a:buNone/>
            </a:pPr>
            <a:r>
              <a:rPr lang="en-US" altLang="zh-TW" b="1" dirty="0"/>
              <a:t>    </a:t>
            </a:r>
            <a:r>
              <a:rPr lang="en-US" altLang="zh-TW" b="1" dirty="0" err="1"/>
              <a:t>a</a:t>
            </a:r>
            <a:r>
              <a:rPr lang="en-US" altLang="zh-TW" baseline="-25000" dirty="0" err="1"/>
              <a:t>i</a:t>
            </a:r>
            <a:r>
              <a:rPr lang="en-US" altLang="zh-TW" dirty="0"/>
              <a:t> = </a:t>
            </a:r>
            <a:r>
              <a:rPr lang="en-US" altLang="zh-TW" b="1" dirty="0" err="1"/>
              <a:t>u</a:t>
            </a:r>
            <a:r>
              <a:rPr lang="en-US" altLang="zh-TW" baseline="-25000" dirty="0" err="1"/>
              <a:t>i</a:t>
            </a:r>
            <a:r>
              <a:rPr lang="en-US" altLang="zh-TW" dirty="0"/>
              <a:t> and </a:t>
            </a:r>
            <a:r>
              <a:rPr lang="en-US" altLang="zh-TW" dirty="0" err="1"/>
              <a:t>var</a:t>
            </a:r>
            <a:r>
              <a:rPr lang="en-US" altLang="zh-TW" dirty="0"/>
              <a:t>(Y</a:t>
            </a:r>
            <a:r>
              <a:rPr lang="en-US" altLang="zh-TW" baseline="-25000" dirty="0"/>
              <a:t>i</a:t>
            </a:r>
            <a:r>
              <a:rPr lang="en-US" altLang="zh-TW" dirty="0"/>
              <a:t>)=</a:t>
            </a:r>
            <a:r>
              <a:rPr lang="el-GR" altLang="zh-TW" dirty="0"/>
              <a:t>λ</a:t>
            </a:r>
            <a:r>
              <a:rPr lang="en-US" altLang="zh-TW" baseline="-25000" dirty="0" err="1"/>
              <a:t>i</a:t>
            </a:r>
            <a:r>
              <a:rPr lang="en-US" altLang="zh-TW" dirty="0"/>
              <a:t>  for 1 ≤ </a:t>
            </a:r>
            <a:r>
              <a:rPr lang="en-US" altLang="zh-TW" dirty="0" err="1"/>
              <a:t>i</a:t>
            </a:r>
            <a:r>
              <a:rPr lang="en-US" altLang="zh-TW" dirty="0"/>
              <a:t> ≤ m.</a:t>
            </a:r>
          </a:p>
        </p:txBody>
      </p:sp>
    </p:spTree>
    <p:extLst>
      <p:ext uri="{BB962C8B-B14F-4D97-AF65-F5344CB8AC3E}">
        <p14:creationId xmlns:p14="http://schemas.microsoft.com/office/powerpoint/2010/main" val="13474154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41FE1-E800-9610-B53D-EF8083D171E5}"/>
              </a:ext>
            </a:extLst>
          </p:cNvPr>
          <p:cNvSpPr>
            <a:spLocks noGrp="1"/>
          </p:cNvSpPr>
          <p:nvPr>
            <p:ph type="title"/>
          </p:nvPr>
        </p:nvSpPr>
        <p:spPr/>
        <p:txBody>
          <a:bodyPr/>
          <a:lstStyle/>
          <a:p>
            <a:r>
              <a:rPr kumimoji="1" lang="en" altLang="zh-CN" dirty="0"/>
              <a:t>Distance, dissimilarity and similarity</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9AF6EE-D281-F605-A6F5-2ACB8E599938}"/>
                  </a:ext>
                </a:extLst>
              </p:cNvPr>
              <p:cNvSpPr>
                <a:spLocks noGrp="1"/>
              </p:cNvSpPr>
              <p:nvPr>
                <p:ph idx="1"/>
              </p:nvPr>
            </p:nvSpPr>
            <p:spPr/>
            <p:txBody>
              <a:bodyPr/>
              <a:lstStyle/>
              <a:p>
                <a:r>
                  <a:rPr kumimoji="1" lang="en" altLang="zh-CN" dirty="0"/>
                  <a:t>Distance, dissimilarity and similarity (or proximity) are designed for any pair of objects in any space. </a:t>
                </a:r>
              </a:p>
              <a:p>
                <a:r>
                  <a:rPr kumimoji="1" lang="en" altLang="zh-CN" dirty="0"/>
                  <a:t>In mathematics, a distance function (that gives a distance  between two objects) is also called metric, satisfying</a:t>
                </a:r>
              </a:p>
              <a:p>
                <a:pPr lvl="1"/>
                <a14:m>
                  <m:oMath xmlns:m="http://schemas.openxmlformats.org/officeDocument/2006/math">
                    <m:r>
                      <a:rPr lang="en" altLang="zh-CN" i="1" dirty="0" smtClean="0">
                        <a:effectLst/>
                        <a:latin typeface="Cambria Math" panose="02040503050406030204" pitchFamily="18" charset="0"/>
                      </a:rPr>
                      <m:t>𝑑</m:t>
                    </m:r>
                    <m:d>
                      <m:dPr>
                        <m:ctrlPr>
                          <a:rPr lang="en" altLang="zh-CN" i="1" dirty="0" smtClean="0">
                            <a:effectLst/>
                            <a:latin typeface="Cambria Math" panose="02040503050406030204" pitchFamily="18" charset="0"/>
                          </a:rPr>
                        </m:ctrlPr>
                      </m:dPr>
                      <m:e>
                        <m:r>
                          <a:rPr lang="en" altLang="zh-CN" i="1" dirty="0" smtClean="0">
                            <a:effectLst/>
                            <a:latin typeface="Cambria Math" panose="02040503050406030204" pitchFamily="18" charset="0"/>
                          </a:rPr>
                          <m:t>𝑥</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𝑦</m:t>
                        </m:r>
                      </m:e>
                    </m:d>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0</m:t>
                    </m:r>
                  </m:oMath>
                </a14:m>
                <a:endParaRPr lang="en" altLang="zh-CN" dirty="0">
                  <a:effectLst/>
                  <a:latin typeface="Helvetica" pitchFamily="2" charset="0"/>
                </a:endParaRPr>
              </a:p>
              <a:p>
                <a:pPr lvl="1"/>
                <a14:m>
                  <m:oMath xmlns:m="http://schemas.openxmlformats.org/officeDocument/2006/math">
                    <m:r>
                      <a:rPr lang="en" altLang="zh-CN" i="1" dirty="0" smtClean="0">
                        <a:effectLst/>
                        <a:latin typeface="Cambria Math" panose="02040503050406030204" pitchFamily="18" charset="0"/>
                      </a:rPr>
                      <m:t>𝑑</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𝑥</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𝑦</m:t>
                    </m:r>
                    <m:r>
                      <a:rPr lang="en" altLang="zh-CN" i="1" dirty="0" smtClean="0">
                        <a:effectLst/>
                        <a:latin typeface="Cambria Math" panose="02040503050406030204" pitchFamily="18" charset="0"/>
                      </a:rPr>
                      <m:t>)=0 </m:t>
                    </m:r>
                    <m:r>
                      <a:rPr lang="en" altLang="zh-CN" i="1" dirty="0" smtClean="0">
                        <a:effectLst/>
                        <a:latin typeface="Cambria Math" panose="02040503050406030204" pitchFamily="18" charset="0"/>
                      </a:rPr>
                      <m:t>𝑖𝑓</m:t>
                    </m:r>
                    <m:r>
                      <a:rPr lang="en" altLang="zh-CN" i="1" dirty="0" smtClean="0">
                        <a:effectLst/>
                        <a:latin typeface="Cambria Math" panose="02040503050406030204" pitchFamily="18" charset="0"/>
                      </a:rPr>
                      <m:t> </m:t>
                    </m:r>
                    <m:r>
                      <a:rPr lang="en" altLang="zh-CN" i="1" dirty="0" smtClean="0">
                        <a:effectLst/>
                        <a:latin typeface="Cambria Math" panose="02040503050406030204" pitchFamily="18" charset="0"/>
                      </a:rPr>
                      <m:t>𝑎𝑛𝑑</m:t>
                    </m:r>
                    <m:r>
                      <a:rPr lang="en" altLang="zh-CN" i="1" dirty="0" smtClean="0">
                        <a:effectLst/>
                        <a:latin typeface="Cambria Math" panose="02040503050406030204" pitchFamily="18" charset="0"/>
                      </a:rPr>
                      <m:t> </m:t>
                    </m:r>
                    <m:r>
                      <a:rPr lang="en" altLang="zh-CN" i="1" dirty="0" smtClean="0">
                        <a:effectLst/>
                        <a:latin typeface="Cambria Math" panose="02040503050406030204" pitchFamily="18" charset="0"/>
                      </a:rPr>
                      <m:t>𝑜𝑛𝑙𝑦</m:t>
                    </m:r>
                    <m:r>
                      <a:rPr lang="en" altLang="zh-CN" i="1" dirty="0" smtClean="0">
                        <a:effectLst/>
                        <a:latin typeface="Cambria Math" panose="02040503050406030204" pitchFamily="18" charset="0"/>
                      </a:rPr>
                      <m:t> </m:t>
                    </m:r>
                    <m:r>
                      <a:rPr lang="en" altLang="zh-CN" i="1" dirty="0" smtClean="0">
                        <a:effectLst/>
                        <a:latin typeface="Cambria Math" panose="02040503050406030204" pitchFamily="18" charset="0"/>
                      </a:rPr>
                      <m:t>𝑖𝑓</m:t>
                    </m:r>
                    <m:r>
                      <a:rPr lang="en" altLang="zh-CN" i="1" dirty="0" smtClean="0">
                        <a:effectLst/>
                        <a:latin typeface="Cambria Math" panose="02040503050406030204" pitchFamily="18" charset="0"/>
                      </a:rPr>
                      <m:t> </m:t>
                    </m:r>
                    <m:r>
                      <a:rPr lang="en" altLang="zh-CN" i="1" dirty="0" smtClean="0">
                        <a:effectLst/>
                        <a:latin typeface="Cambria Math" panose="02040503050406030204" pitchFamily="18" charset="0"/>
                      </a:rPr>
                      <m:t>𝑥</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𝑦</m:t>
                    </m:r>
                  </m:oMath>
                </a14:m>
                <a:endParaRPr lang="en" altLang="zh-CN" dirty="0">
                  <a:effectLst/>
                  <a:latin typeface="Helvetica" pitchFamily="2" charset="0"/>
                </a:endParaRPr>
              </a:p>
              <a:p>
                <a:pPr lvl="1"/>
                <a14:m>
                  <m:oMath xmlns:m="http://schemas.openxmlformats.org/officeDocument/2006/math">
                    <m:r>
                      <a:rPr lang="en" altLang="zh-CN" i="1" dirty="0" smtClean="0">
                        <a:effectLst/>
                        <a:latin typeface="Cambria Math" panose="02040503050406030204" pitchFamily="18" charset="0"/>
                      </a:rPr>
                      <m:t>𝑑</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𝑥</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𝑦</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𝑑</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𝑦</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𝑥</m:t>
                    </m:r>
                    <m:r>
                      <a:rPr lang="en" altLang="zh-CN" i="1" dirty="0" smtClean="0">
                        <a:effectLst/>
                        <a:latin typeface="Cambria Math" panose="02040503050406030204" pitchFamily="18" charset="0"/>
                      </a:rPr>
                      <m:t>)</m:t>
                    </m:r>
                  </m:oMath>
                </a14:m>
                <a:endParaRPr lang="en" altLang="zh-CN" dirty="0">
                  <a:effectLst/>
                  <a:latin typeface="Helvetica" pitchFamily="2" charset="0"/>
                </a:endParaRPr>
              </a:p>
              <a:p>
                <a:pPr lvl="1"/>
                <a14:m>
                  <m:oMath xmlns:m="http://schemas.openxmlformats.org/officeDocument/2006/math">
                    <m:r>
                      <a:rPr lang="en" altLang="zh-CN" i="1" dirty="0" smtClean="0">
                        <a:effectLst/>
                        <a:latin typeface="Cambria Math" panose="02040503050406030204" pitchFamily="18" charset="0"/>
                      </a:rPr>
                      <m:t>𝑑</m:t>
                    </m:r>
                    <m:d>
                      <m:dPr>
                        <m:ctrlPr>
                          <a:rPr lang="en" altLang="zh-CN" i="1" dirty="0" smtClean="0">
                            <a:effectLst/>
                            <a:latin typeface="Cambria Math" panose="02040503050406030204" pitchFamily="18" charset="0"/>
                          </a:rPr>
                        </m:ctrlPr>
                      </m:dPr>
                      <m:e>
                        <m:r>
                          <a:rPr lang="en" altLang="zh-CN" i="1" dirty="0" smtClean="0">
                            <a:effectLst/>
                            <a:latin typeface="Cambria Math" panose="02040503050406030204" pitchFamily="18" charset="0"/>
                          </a:rPr>
                          <m:t>𝑥</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𝑧</m:t>
                        </m:r>
                      </m:e>
                    </m:d>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𝑑</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𝑥</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𝑦</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𝑑</m:t>
                    </m:r>
                    <m:r>
                      <a:rPr lang="en" altLang="zh-CN" i="1" dirty="0" smtClean="0">
                        <a:effectLst/>
                        <a:latin typeface="Cambria Math" panose="02040503050406030204" pitchFamily="18" charset="0"/>
                      </a:rPr>
                      <m:t>(</m:t>
                    </m:r>
                    <m:r>
                      <a:rPr lang="en" altLang="zh-CN" i="1" dirty="0" smtClean="0">
                        <a:effectLst/>
                        <a:latin typeface="Cambria Math" panose="02040503050406030204" pitchFamily="18" charset="0"/>
                      </a:rPr>
                      <m:t>𝑦</m:t>
                    </m:r>
                    <m:r>
                      <a:rPr lang="en-US" altLang="zh-CN" b="0" i="1" dirty="0" smtClean="0">
                        <a:effectLst/>
                        <a:latin typeface="Cambria Math" panose="02040503050406030204" pitchFamily="18" charset="0"/>
                      </a:rPr>
                      <m:t>,</m:t>
                    </m:r>
                    <m:r>
                      <a:rPr lang="en" altLang="zh-CN" i="1" dirty="0" smtClean="0">
                        <a:effectLst/>
                        <a:latin typeface="Cambria Math" panose="02040503050406030204" pitchFamily="18" charset="0"/>
                      </a:rPr>
                      <m:t>𝑧</m:t>
                    </m:r>
                    <m:r>
                      <a:rPr lang="en" altLang="zh-CN" i="1" dirty="0" smtClean="0">
                        <a:effectLst/>
                        <a:latin typeface="Cambria Math" panose="02040503050406030204" pitchFamily="18" charset="0"/>
                      </a:rPr>
                      <m:t>)</m:t>
                    </m:r>
                  </m:oMath>
                </a14:m>
                <a:endParaRPr lang="en" altLang="zh-CN" dirty="0">
                  <a:effectLst/>
                  <a:latin typeface="Helvetica" pitchFamily="2" charset="0"/>
                </a:endParaRPr>
              </a:p>
              <a:p>
                <a:r>
                  <a:rPr kumimoji="1" lang="en" altLang="zh-CN" dirty="0"/>
                  <a:t>Given a set of dissimilarities, one can ask whether these values arc distances and, moreover, whether they can even be interpreted as Euclidean distances</a:t>
                </a:r>
                <a:endParaRPr kumimoji="1" lang="zh-CN" altLang="en-US" dirty="0"/>
              </a:p>
            </p:txBody>
          </p:sp>
        </mc:Choice>
        <mc:Fallback xmlns="">
          <p:sp>
            <p:nvSpPr>
              <p:cNvPr id="3" name="内容占位符 2">
                <a:extLst>
                  <a:ext uri="{FF2B5EF4-FFF2-40B4-BE49-F238E27FC236}">
                    <a16:creationId xmlns:a16="http://schemas.microsoft.com/office/drawing/2014/main" id="{EE9AF6EE-D281-F605-A6F5-2ACB8E599938}"/>
                  </a:ext>
                </a:extLst>
              </p:cNvPr>
              <p:cNvSpPr>
                <a:spLocks noGrp="1" noRot="1" noChangeAspect="1" noMove="1" noResize="1" noEditPoints="1" noAdjustHandles="1" noChangeArrowheads="1" noChangeShapeType="1" noTextEdit="1"/>
              </p:cNvSpPr>
              <p:nvPr>
                <p:ph idx="1"/>
              </p:nvPr>
            </p:nvSpPr>
            <p:spPr>
              <a:blipFill>
                <a:blip r:embed="rId2"/>
                <a:stretch>
                  <a:fillRect l="-925" t="-1405" r="-1734" b="-39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5138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07F05-312C-EDE9-6445-F226B2C77352}"/>
              </a:ext>
            </a:extLst>
          </p:cNvPr>
          <p:cNvSpPr>
            <a:spLocks noGrp="1"/>
          </p:cNvSpPr>
          <p:nvPr>
            <p:ph type="title"/>
          </p:nvPr>
        </p:nvSpPr>
        <p:spPr/>
        <p:txBody>
          <a:bodyPr/>
          <a:lstStyle/>
          <a:p>
            <a:r>
              <a:rPr kumimoji="1" lang="en" altLang="zh-CN" dirty="0"/>
              <a:t>Euclidean and Non-Euclidean Distance</a:t>
            </a:r>
            <a:endParaRPr kumimoji="1" lang="zh-CN" altLang="en-US" dirty="0"/>
          </a:p>
        </p:txBody>
      </p:sp>
      <p:pic>
        <p:nvPicPr>
          <p:cNvPr id="4" name="内容占位符 3">
            <a:extLst>
              <a:ext uri="{FF2B5EF4-FFF2-40B4-BE49-F238E27FC236}">
                <a16:creationId xmlns:a16="http://schemas.microsoft.com/office/drawing/2014/main" id="{1B0918A4-BDE5-AD00-77E2-F7FF07448584}"/>
              </a:ext>
            </a:extLst>
          </p:cNvPr>
          <p:cNvPicPr>
            <a:picLocks noGrp="1" noChangeAspect="1"/>
          </p:cNvPicPr>
          <p:nvPr>
            <p:ph idx="1"/>
          </p:nvPr>
        </p:nvPicPr>
        <p:blipFill>
          <a:blip r:embed="rId2"/>
          <a:stretch>
            <a:fillRect/>
          </a:stretch>
        </p:blipFill>
        <p:spPr>
          <a:xfrm>
            <a:off x="1561146" y="990600"/>
            <a:ext cx="9069708" cy="5410200"/>
          </a:xfrm>
          <a:prstGeom prst="rect">
            <a:avLst/>
          </a:prstGeom>
        </p:spPr>
      </p:pic>
    </p:spTree>
    <p:extLst>
      <p:ext uri="{BB962C8B-B14F-4D97-AF65-F5344CB8AC3E}">
        <p14:creationId xmlns:p14="http://schemas.microsoft.com/office/powerpoint/2010/main" val="27001441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CE3A1-92E9-4711-159F-1458664F71A3}"/>
              </a:ext>
            </a:extLst>
          </p:cNvPr>
          <p:cNvSpPr>
            <a:spLocks noGrp="1"/>
          </p:cNvSpPr>
          <p:nvPr>
            <p:ph type="title"/>
          </p:nvPr>
        </p:nvSpPr>
        <p:spPr/>
        <p:txBody>
          <a:bodyPr/>
          <a:lstStyle/>
          <a:p>
            <a:r>
              <a:rPr kumimoji="1" lang="en" altLang="zh-CN" dirty="0"/>
              <a:t>Non-Euclidean Distance</a:t>
            </a:r>
            <a:endParaRPr kumimoji="1" lang="zh-CN" altLang="en-US" dirty="0"/>
          </a:p>
        </p:txBody>
      </p:sp>
      <p:pic>
        <p:nvPicPr>
          <p:cNvPr id="4" name="内容占位符 3">
            <a:extLst>
              <a:ext uri="{FF2B5EF4-FFF2-40B4-BE49-F238E27FC236}">
                <a16:creationId xmlns:a16="http://schemas.microsoft.com/office/drawing/2014/main" id="{189A58F4-8A8C-B57E-179D-9C0F9687A230}"/>
              </a:ext>
            </a:extLst>
          </p:cNvPr>
          <p:cNvPicPr>
            <a:picLocks noGrp="1" noChangeAspect="1"/>
          </p:cNvPicPr>
          <p:nvPr>
            <p:ph idx="1"/>
          </p:nvPr>
        </p:nvPicPr>
        <p:blipFill>
          <a:blip r:embed="rId2"/>
          <a:stretch>
            <a:fillRect/>
          </a:stretch>
        </p:blipFill>
        <p:spPr>
          <a:xfrm>
            <a:off x="2166227" y="990600"/>
            <a:ext cx="7859545" cy="5410200"/>
          </a:xfrm>
          <a:prstGeom prst="rect">
            <a:avLst/>
          </a:prstGeom>
        </p:spPr>
      </p:pic>
    </p:spTree>
    <p:extLst>
      <p:ext uri="{BB962C8B-B14F-4D97-AF65-F5344CB8AC3E}">
        <p14:creationId xmlns:p14="http://schemas.microsoft.com/office/powerpoint/2010/main" val="2949745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C46A-AD57-14C4-FBEB-5B66E28E714F}"/>
              </a:ext>
            </a:extLst>
          </p:cNvPr>
          <p:cNvSpPr>
            <a:spLocks noGrp="1"/>
          </p:cNvSpPr>
          <p:nvPr>
            <p:ph type="title"/>
          </p:nvPr>
        </p:nvSpPr>
        <p:spPr/>
        <p:txBody>
          <a:bodyPr/>
          <a:lstStyle/>
          <a:p>
            <a:r>
              <a:rPr lang="en" altLang="zh-CN" dirty="0">
                <a:effectLst/>
                <a:latin typeface="Helvetica" pitchFamily="2" charset="0"/>
              </a:rPr>
              <a:t>Classical MDS Theory</a:t>
            </a:r>
            <a:endParaRPr kumimoji="1" lang="zh-CN" altLang="en-US" dirty="0"/>
          </a:p>
        </p:txBody>
      </p:sp>
      <p:pic>
        <p:nvPicPr>
          <p:cNvPr id="4" name="内容占位符 3">
            <a:extLst>
              <a:ext uri="{FF2B5EF4-FFF2-40B4-BE49-F238E27FC236}">
                <a16:creationId xmlns:a16="http://schemas.microsoft.com/office/drawing/2014/main" id="{7FD91AD7-E56F-3B22-DF64-5AFB503ED053}"/>
              </a:ext>
            </a:extLst>
          </p:cNvPr>
          <p:cNvPicPr>
            <a:picLocks noGrp="1" noChangeAspect="1"/>
          </p:cNvPicPr>
          <p:nvPr>
            <p:ph idx="1"/>
          </p:nvPr>
        </p:nvPicPr>
        <p:blipFill>
          <a:blip r:embed="rId2"/>
          <a:stretch>
            <a:fillRect/>
          </a:stretch>
        </p:blipFill>
        <p:spPr>
          <a:xfrm>
            <a:off x="1434137" y="990600"/>
            <a:ext cx="9323725" cy="5410200"/>
          </a:xfrm>
          <a:prstGeom prst="rect">
            <a:avLst/>
          </a:prstGeom>
        </p:spPr>
      </p:pic>
    </p:spTree>
    <p:extLst>
      <p:ext uri="{BB962C8B-B14F-4D97-AF65-F5344CB8AC3E}">
        <p14:creationId xmlns:p14="http://schemas.microsoft.com/office/powerpoint/2010/main" val="3906539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2D1F8-0BFD-3072-D819-D5033D10FD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F75F63-6A17-EF76-F749-FA005D5184D5}"/>
              </a:ext>
            </a:extLst>
          </p:cNvPr>
          <p:cNvSpPr>
            <a:spLocks noGrp="1"/>
          </p:cNvSpPr>
          <p:nvPr>
            <p:ph type="title"/>
          </p:nvPr>
        </p:nvSpPr>
        <p:spPr/>
        <p:txBody>
          <a:bodyPr/>
          <a:lstStyle/>
          <a:p>
            <a:r>
              <a:rPr lang="en" altLang="zh-CN" dirty="0">
                <a:effectLst/>
                <a:latin typeface="Helvetica" pitchFamily="2" charset="0"/>
              </a:rPr>
              <a:t>Classical MDS Theory (</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5" name="内容占位符 4">
            <a:extLst>
              <a:ext uri="{FF2B5EF4-FFF2-40B4-BE49-F238E27FC236}">
                <a16:creationId xmlns:a16="http://schemas.microsoft.com/office/drawing/2014/main" id="{BDF4F5DB-0D5D-F4AB-3132-D47AD0682CE3}"/>
              </a:ext>
            </a:extLst>
          </p:cNvPr>
          <p:cNvPicPr>
            <a:picLocks noGrp="1" noChangeAspect="1"/>
          </p:cNvPicPr>
          <p:nvPr>
            <p:ph idx="1"/>
          </p:nvPr>
        </p:nvPicPr>
        <p:blipFill>
          <a:blip r:embed="rId2"/>
          <a:stretch>
            <a:fillRect/>
          </a:stretch>
        </p:blipFill>
        <p:spPr>
          <a:xfrm>
            <a:off x="755650" y="1327150"/>
            <a:ext cx="10680700" cy="47371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7E4A02-36F1-274C-9FBB-8E27A0AE293E}"/>
                  </a:ext>
                </a:extLst>
              </p:cNvPr>
              <p:cNvSpPr txBox="1"/>
              <p:nvPr/>
            </p:nvSpPr>
            <p:spPr>
              <a:xfrm>
                <a:off x="6172200" y="2743200"/>
                <a:ext cx="2286000" cy="5113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𝑖𝑗</m:t>
                          </m:r>
                        </m:sub>
                      </m:sSub>
                      <m:r>
                        <a:rPr kumimoji="1" lang="en-US" altLang="zh-CN" sz="2400" b="0" i="1" smtClean="0">
                          <a:latin typeface="Cambria Math" panose="02040503050406030204" pitchFamily="18" charset="0"/>
                        </a:rPr>
                        <m:t>=</m:t>
                      </m:r>
                      <m:sSubSup>
                        <m:sSubSupPr>
                          <m:ctrlPr>
                            <a:rPr kumimoji="1" lang="en-US" altLang="zh-CN" sz="2400" b="0" i="1" smtClean="0">
                              <a:latin typeface="Cambria Math" panose="02040503050406030204" pitchFamily="18" charset="0"/>
                            </a:rPr>
                          </m:ctrlPr>
                        </m:sSubSup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𝑖</m:t>
                          </m:r>
                        </m:sub>
                        <m:sup>
                          <m:r>
                            <a:rPr kumimoji="1" lang="en-US" altLang="zh-CN" sz="2400" b="0" i="1" smtClean="0">
                              <a:latin typeface="Cambria Math" panose="02040503050406030204" pitchFamily="18" charset="0"/>
                            </a:rPr>
                            <m:t>𝑇</m:t>
                          </m:r>
                        </m:sup>
                      </m:sSubSup>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𝑗</m:t>
                          </m:r>
                        </m:sub>
                      </m:sSub>
                    </m:oMath>
                  </m:oMathPara>
                </a14:m>
                <a:endParaRPr kumimoji="1" lang="zh-CN" altLang="en-US" sz="2400" dirty="0"/>
              </a:p>
            </p:txBody>
          </p:sp>
        </mc:Choice>
        <mc:Fallback xmlns="">
          <p:sp>
            <p:nvSpPr>
              <p:cNvPr id="6" name="文本框 5">
                <a:extLst>
                  <a:ext uri="{FF2B5EF4-FFF2-40B4-BE49-F238E27FC236}">
                    <a16:creationId xmlns:a16="http://schemas.microsoft.com/office/drawing/2014/main" id="{B27E4A02-36F1-274C-9FBB-8E27A0AE293E}"/>
                  </a:ext>
                </a:extLst>
              </p:cNvPr>
              <p:cNvSpPr txBox="1">
                <a:spLocks noRot="1" noChangeAspect="1" noMove="1" noResize="1" noEditPoints="1" noAdjustHandles="1" noChangeArrowheads="1" noChangeShapeType="1" noTextEdit="1"/>
              </p:cNvSpPr>
              <p:nvPr/>
            </p:nvSpPr>
            <p:spPr>
              <a:xfrm>
                <a:off x="6172200" y="2743200"/>
                <a:ext cx="2286000" cy="511358"/>
              </a:xfrm>
              <a:prstGeom prst="rect">
                <a:avLst/>
              </a:prstGeom>
              <a:blipFill>
                <a:blip r:embed="rId3"/>
                <a:stretch>
                  <a:fillRect b="-9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47075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372ED-CB18-A695-AC8F-4F06AB0F4ABB}"/>
              </a:ext>
            </a:extLst>
          </p:cNvPr>
          <p:cNvSpPr>
            <a:spLocks noGrp="1"/>
          </p:cNvSpPr>
          <p:nvPr>
            <p:ph type="title"/>
          </p:nvPr>
        </p:nvSpPr>
        <p:spPr/>
        <p:txBody>
          <a:bodyPr/>
          <a:lstStyle/>
          <a:p>
            <a:r>
              <a:rPr lang="en" altLang="zh-CN" dirty="0">
                <a:effectLst/>
                <a:latin typeface="Helvetica" pitchFamily="2" charset="0"/>
              </a:rPr>
              <a:t>Classical MDS Theory (</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4" name="内容占位符 3">
            <a:extLst>
              <a:ext uri="{FF2B5EF4-FFF2-40B4-BE49-F238E27FC236}">
                <a16:creationId xmlns:a16="http://schemas.microsoft.com/office/drawing/2014/main" id="{BB0329B2-4CA3-E7A2-DE18-706E1BE61B24}"/>
              </a:ext>
            </a:extLst>
          </p:cNvPr>
          <p:cNvPicPr>
            <a:picLocks noGrp="1" noChangeAspect="1"/>
          </p:cNvPicPr>
          <p:nvPr>
            <p:ph idx="1"/>
          </p:nvPr>
        </p:nvPicPr>
        <p:blipFill>
          <a:blip r:embed="rId2"/>
          <a:stretch>
            <a:fillRect/>
          </a:stretch>
        </p:blipFill>
        <p:spPr>
          <a:xfrm>
            <a:off x="768350" y="1219200"/>
            <a:ext cx="10655300" cy="4953000"/>
          </a:xfrm>
          <a:prstGeom prst="rect">
            <a:avLst/>
          </a:prstGeom>
        </p:spPr>
      </p:pic>
    </p:spTree>
    <p:extLst>
      <p:ext uri="{BB962C8B-B14F-4D97-AF65-F5344CB8AC3E}">
        <p14:creationId xmlns:p14="http://schemas.microsoft.com/office/powerpoint/2010/main" val="4083702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FE6D0-F9BA-BA53-F2A8-790D29C8DA94}"/>
              </a:ext>
            </a:extLst>
          </p:cNvPr>
          <p:cNvSpPr>
            <a:spLocks noGrp="1"/>
          </p:cNvSpPr>
          <p:nvPr>
            <p:ph type="title"/>
          </p:nvPr>
        </p:nvSpPr>
        <p:spPr/>
        <p:txBody>
          <a:bodyPr/>
          <a:lstStyle/>
          <a:p>
            <a:r>
              <a:rPr lang="en" altLang="zh-CN" dirty="0">
                <a:effectLst/>
                <a:latin typeface="Helvetica" pitchFamily="2" charset="0"/>
              </a:rPr>
              <a:t>Classical MDS Theory (</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4" name="内容占位符 3">
            <a:extLst>
              <a:ext uri="{FF2B5EF4-FFF2-40B4-BE49-F238E27FC236}">
                <a16:creationId xmlns:a16="http://schemas.microsoft.com/office/drawing/2014/main" id="{86B5DCE2-C316-6ADA-9397-D7AAD2AD10C1}"/>
              </a:ext>
            </a:extLst>
          </p:cNvPr>
          <p:cNvPicPr>
            <a:picLocks noGrp="1" noChangeAspect="1"/>
          </p:cNvPicPr>
          <p:nvPr>
            <p:ph idx="1"/>
          </p:nvPr>
        </p:nvPicPr>
        <p:blipFill>
          <a:blip r:embed="rId2"/>
          <a:stretch>
            <a:fillRect/>
          </a:stretch>
        </p:blipFill>
        <p:spPr>
          <a:xfrm>
            <a:off x="781050" y="1454150"/>
            <a:ext cx="10629900" cy="44831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11DEB8B-FCFE-0BDF-3B0A-00D7B384D444}"/>
                  </a:ext>
                </a:extLst>
              </p:cNvPr>
              <p:cNvSpPr txBox="1"/>
              <p:nvPr/>
            </p:nvSpPr>
            <p:spPr>
              <a:xfrm>
                <a:off x="1647825" y="3079826"/>
                <a:ext cx="8896350" cy="615874"/>
              </a:xfrm>
              <a:prstGeom prst="rect">
                <a:avLst/>
              </a:prstGeom>
              <a:noFill/>
            </p:spPr>
            <p:txBody>
              <a:bodyPr wrap="square" rtlCol="0">
                <a:spAutoFit/>
              </a:bodyPr>
              <a:lstStyle/>
              <a:p>
                <a:r>
                  <a:rPr kumimoji="1" lang="en-US" altLang="zh-CN" sz="2400" dirty="0"/>
                  <a:t>Where </a:t>
                </a:r>
                <a14:m>
                  <m:oMath xmlns:m="http://schemas.openxmlformats.org/officeDocument/2006/math">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panose="02040503050406030204" pitchFamily="18" charset="0"/>
                          </a:rPr>
                          <m:t>𝑑</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sub>
                      <m:sup>
                        <m:r>
                          <a:rPr kumimoji="1" lang="en-US" altLang="zh-CN" sz="2400" b="0" i="1" smtClean="0">
                            <a:latin typeface="Cambria Math" panose="02040503050406030204" pitchFamily="18" charset="0"/>
                          </a:rPr>
                          <m:t>2</m:t>
                        </m:r>
                      </m:sup>
                    </m:sSubSup>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
                          <a:rPr kumimoji="1" lang="en-US" altLang="zh-CN" sz="2400" b="0" i="1" smtClean="0">
                            <a:latin typeface="Cambria Math" panose="02040503050406030204" pitchFamily="18" charset="0"/>
                          </a:rPr>
                          <m:t>𝑛</m:t>
                        </m:r>
                      </m:den>
                    </m:f>
                    <m:nary>
                      <m:naryPr>
                        <m:chr m:val="∑"/>
                        <m:limLoc m:val="subSup"/>
                        <m:ctrlPr>
                          <a:rPr kumimoji="1" lang="en-US" altLang="zh-CN" sz="2400" b="0" i="1" smtClean="0">
                            <a:latin typeface="Cambria Math" panose="02040503050406030204" pitchFamily="18" charset="0"/>
                          </a:rPr>
                        </m:ctrlPr>
                      </m:naryPr>
                      <m:sub>
                        <m:r>
                          <m:rPr>
                            <m:brk m:alnAt="25"/>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𝑛</m:t>
                        </m:r>
                      </m:sup>
                      <m:e>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panose="02040503050406030204" pitchFamily="18" charset="0"/>
                              </a:rPr>
                              <m:t>𝑑</m:t>
                            </m:r>
                          </m:e>
                          <m:sub>
                            <m:r>
                              <a:rPr kumimoji="1" lang="en-US" altLang="zh-CN" sz="2400" b="0" i="1" smtClean="0">
                                <a:latin typeface="Cambria Math" panose="02040503050406030204" pitchFamily="18" charset="0"/>
                              </a:rPr>
                              <m:t>𝑖𝑗</m:t>
                            </m:r>
                          </m:sub>
                          <m:sup>
                            <m:r>
                              <a:rPr kumimoji="1" lang="en-US" altLang="zh-CN" sz="2400" b="0" i="1" smtClean="0">
                                <a:latin typeface="Cambria Math" panose="02040503050406030204" pitchFamily="18" charset="0"/>
                              </a:rPr>
                              <m:t>2</m:t>
                            </m:r>
                          </m:sup>
                        </m:sSubSup>
                      </m:e>
                    </m:nary>
                  </m:oMath>
                </a14:m>
                <a:r>
                  <a:rPr kumimoji="1" lang="en-US" altLang="zh-CN" sz="2400" dirty="0"/>
                  <a:t>, </a:t>
                </a:r>
                <a14:m>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𝑑</m:t>
                        </m:r>
                      </m:e>
                      <m: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𝑗</m:t>
                        </m:r>
                      </m:sub>
                      <m:sup>
                        <m:r>
                          <a:rPr kumimoji="1" lang="en-US" altLang="zh-CN" sz="2400" i="1">
                            <a:latin typeface="Cambria Math" panose="02040503050406030204" pitchFamily="18" charset="0"/>
                          </a:rPr>
                          <m:t>2</m:t>
                        </m:r>
                      </m:sup>
                    </m:sSubSup>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a:rPr kumimoji="1" lang="en-US" altLang="zh-CN" sz="2400" i="1">
                            <a:latin typeface="Cambria Math" panose="02040503050406030204" pitchFamily="18" charset="0"/>
                          </a:rPr>
                          <m:t>𝑛</m:t>
                        </m:r>
                      </m:den>
                    </m:f>
                    <m:nary>
                      <m:naryPr>
                        <m:chr m:val="∑"/>
                        <m:limLoc m:val="subSup"/>
                        <m:ctrlPr>
                          <a:rPr kumimoji="1" lang="en-US" altLang="zh-CN" sz="2400" i="1">
                            <a:latin typeface="Cambria Math" panose="02040503050406030204" pitchFamily="18" charset="0"/>
                          </a:rPr>
                        </m:ctrlPr>
                      </m:naryPr>
                      <m:sub>
                        <m:r>
                          <m:rPr>
                            <m:brk m:alnAt="1"/>
                          </m:rPr>
                          <a:rPr kumimoji="1" lang="en-US" altLang="zh-CN" sz="2400" b="0" i="1" smtClean="0">
                            <a:latin typeface="Cambria Math" panose="02040503050406030204" pitchFamily="18" charset="0"/>
                          </a:rPr>
                          <m:t>𝑖</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𝑛</m:t>
                        </m:r>
                      </m:sup>
                      <m:e>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𝑑</m:t>
                            </m:r>
                          </m:e>
                          <m:sub>
                            <m:r>
                              <a:rPr kumimoji="1" lang="en-US" altLang="zh-CN" sz="2400" i="1">
                                <a:latin typeface="Cambria Math" panose="02040503050406030204" pitchFamily="18" charset="0"/>
                              </a:rPr>
                              <m:t>𝑖𝑗</m:t>
                            </m:r>
                          </m:sub>
                          <m:sup>
                            <m:r>
                              <a:rPr kumimoji="1" lang="en-US" altLang="zh-CN" sz="2400" i="1">
                                <a:latin typeface="Cambria Math" panose="02040503050406030204" pitchFamily="18" charset="0"/>
                              </a:rPr>
                              <m:t>2</m:t>
                            </m:r>
                          </m:sup>
                        </m:sSubSup>
                      </m:e>
                    </m:nary>
                  </m:oMath>
                </a14:m>
                <a:r>
                  <a:rPr kumimoji="1" lang="en-US" altLang="zh-CN" sz="2400" dirty="0"/>
                  <a:t>, and </a:t>
                </a:r>
                <a14:m>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𝑑</m:t>
                        </m:r>
                      </m:e>
                      <m:sub>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rPr>
                          <m:t>⋅</m:t>
                        </m:r>
                      </m:sub>
                      <m:sup>
                        <m:r>
                          <a:rPr kumimoji="1" lang="en-US" altLang="zh-CN" sz="2400" i="1">
                            <a:latin typeface="Cambria Math" panose="02040503050406030204" pitchFamily="18" charset="0"/>
                          </a:rPr>
                          <m:t>2</m:t>
                        </m:r>
                      </m:sup>
                    </m:sSubSup>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sSup>
                          <m:sSupPr>
                            <m:ctrlPr>
                              <a:rPr kumimoji="1" lang="en-US" altLang="zh-CN" sz="2400" b="0" i="1" smtClean="0">
                                <a:latin typeface="Cambria Math" panose="02040503050406030204" pitchFamily="18" charset="0"/>
                              </a:rPr>
                            </m:ctrlPr>
                          </m:sSupPr>
                          <m:e>
                            <m:r>
                              <a:rPr kumimoji="1" lang="en-US" altLang="zh-CN" sz="2400" i="1">
                                <a:latin typeface="Cambria Math" panose="02040503050406030204" pitchFamily="18" charset="0"/>
                              </a:rPr>
                              <m:t>𝑛</m:t>
                            </m:r>
                          </m:e>
                          <m:sup>
                            <m:r>
                              <a:rPr kumimoji="1" lang="en-US" altLang="zh-CN" sz="2400" b="0" i="1" smtClean="0">
                                <a:latin typeface="Cambria Math" panose="02040503050406030204" pitchFamily="18" charset="0"/>
                              </a:rPr>
                              <m:t>2</m:t>
                            </m:r>
                          </m:sup>
                        </m:sSup>
                      </m:den>
                    </m:f>
                    <m:nary>
                      <m:naryPr>
                        <m:chr m:val="∑"/>
                        <m:limLoc m:val="subSup"/>
                        <m:ctrlPr>
                          <a:rPr kumimoji="1" lang="en-US" altLang="zh-CN" sz="2400" i="1" smtClean="0">
                            <a:latin typeface="Cambria Math" panose="02040503050406030204" pitchFamily="18" charset="0"/>
                          </a:rPr>
                        </m:ctrlPr>
                      </m:naryPr>
                      <m:sub>
                        <m:r>
                          <m:rPr>
                            <m:brk m:alnAt="25"/>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𝑛</m:t>
                        </m:r>
                      </m:sup>
                      <m:e>
                        <m:nary>
                          <m:naryPr>
                            <m:chr m:val="∑"/>
                            <m:limLoc m:val="subSup"/>
                            <m:ctrlPr>
                              <a:rPr kumimoji="1" lang="en-US" altLang="zh-CN" sz="2400" i="1" smtClean="0">
                                <a:latin typeface="Cambria Math" panose="02040503050406030204" pitchFamily="18" charset="0"/>
                              </a:rPr>
                            </m:ctrlPr>
                          </m:naryPr>
                          <m:sub>
                            <m:r>
                              <m:rPr>
                                <m:brk m:alnAt="25"/>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𝑛</m:t>
                            </m:r>
                          </m:sup>
                          <m:e>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𝑑</m:t>
                                </m:r>
                              </m:e>
                              <m:sub>
                                <m:r>
                                  <a:rPr kumimoji="1" lang="en-US" altLang="zh-CN" sz="2400" i="1">
                                    <a:latin typeface="Cambria Math" panose="02040503050406030204" pitchFamily="18" charset="0"/>
                                  </a:rPr>
                                  <m:t>𝑖𝑗</m:t>
                                </m:r>
                              </m:sub>
                              <m:sup>
                                <m:r>
                                  <a:rPr kumimoji="1" lang="en-US" altLang="zh-CN" sz="2400" i="1">
                                    <a:latin typeface="Cambria Math" panose="02040503050406030204" pitchFamily="18" charset="0"/>
                                  </a:rPr>
                                  <m:t>2</m:t>
                                </m:r>
                              </m:sup>
                            </m:sSubSup>
                          </m:e>
                        </m:nary>
                      </m:e>
                    </m:nary>
                  </m:oMath>
                </a14:m>
                <a:endParaRPr kumimoji="1" lang="zh-CN" altLang="en-US" sz="2400" dirty="0"/>
              </a:p>
            </p:txBody>
          </p:sp>
        </mc:Choice>
        <mc:Fallback xmlns="">
          <p:sp>
            <p:nvSpPr>
              <p:cNvPr id="5" name="文本框 4">
                <a:extLst>
                  <a:ext uri="{FF2B5EF4-FFF2-40B4-BE49-F238E27FC236}">
                    <a16:creationId xmlns:a16="http://schemas.microsoft.com/office/drawing/2014/main" id="{111DEB8B-FCFE-0BDF-3B0A-00D7B384D444}"/>
                  </a:ext>
                </a:extLst>
              </p:cNvPr>
              <p:cNvSpPr txBox="1">
                <a:spLocks noRot="1" noChangeAspect="1" noMove="1" noResize="1" noEditPoints="1" noAdjustHandles="1" noChangeArrowheads="1" noChangeShapeType="1" noTextEdit="1"/>
              </p:cNvSpPr>
              <p:nvPr/>
            </p:nvSpPr>
            <p:spPr>
              <a:xfrm>
                <a:off x="1647825" y="3079826"/>
                <a:ext cx="8896350" cy="615874"/>
              </a:xfrm>
              <a:prstGeom prst="rect">
                <a:avLst/>
              </a:prstGeom>
              <a:blipFill>
                <a:blip r:embed="rId3"/>
                <a:stretch>
                  <a:fillRect l="-997" t="-81633" b="-13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1F4B6D-E31B-6155-C326-CAA1BF300E6B}"/>
                  </a:ext>
                </a:extLst>
              </p:cNvPr>
              <p:cNvSpPr txBox="1"/>
              <p:nvPr/>
            </p:nvSpPr>
            <p:spPr>
              <a:xfrm>
                <a:off x="3048000" y="5692150"/>
                <a:ext cx="6553200" cy="490199"/>
              </a:xfrm>
              <a:prstGeom prst="rect">
                <a:avLst/>
              </a:prstGeom>
              <a:noFill/>
            </p:spPr>
            <p:txBody>
              <a:bodyPr wrap="square">
                <a:spAutoFit/>
              </a:bodyPr>
              <a:lstStyle/>
              <a:p>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Λ</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𝑑𝑖𝑎𝑔</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𝑞</m:t>
                        </m:r>
                      </m:sub>
                    </m:sSub>
                    <m:r>
                      <a:rPr lang="en-US" altLang="zh-CN" sz="2400" b="0" i="1" smtClean="0">
                        <a:latin typeface="Cambria Math" panose="02040503050406030204" pitchFamily="18" charset="0"/>
                        <a:ea typeface="Cambria Math" panose="02040503050406030204" pitchFamily="18" charset="0"/>
                      </a:rPr>
                      <m:t>)</m:t>
                    </m:r>
                  </m:oMath>
                </a14:m>
                <a:r>
                  <a:rPr lang="en-US" altLang="zh-CN" sz="2400" dirty="0"/>
                  <a:t> with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𝑞</m:t>
                        </m:r>
                      </m:sub>
                    </m:sSub>
                  </m:oMath>
                </a14:m>
                <a:endParaRPr lang="zh-CN" altLang="en-US" sz="2400" dirty="0"/>
              </a:p>
            </p:txBody>
          </p:sp>
        </mc:Choice>
        <mc:Fallback xmlns="">
          <p:sp>
            <p:nvSpPr>
              <p:cNvPr id="7" name="文本框 6">
                <a:extLst>
                  <a:ext uri="{FF2B5EF4-FFF2-40B4-BE49-F238E27FC236}">
                    <a16:creationId xmlns:a16="http://schemas.microsoft.com/office/drawing/2014/main" id="{761F4B6D-E31B-6155-C326-CAA1BF300E6B}"/>
                  </a:ext>
                </a:extLst>
              </p:cNvPr>
              <p:cNvSpPr txBox="1">
                <a:spLocks noRot="1" noChangeAspect="1" noMove="1" noResize="1" noEditPoints="1" noAdjustHandles="1" noChangeArrowheads="1" noChangeShapeType="1" noTextEdit="1"/>
              </p:cNvSpPr>
              <p:nvPr/>
            </p:nvSpPr>
            <p:spPr>
              <a:xfrm>
                <a:off x="3048000" y="5692150"/>
                <a:ext cx="6553200" cy="490199"/>
              </a:xfrm>
              <a:prstGeom prst="rect">
                <a:avLst/>
              </a:prstGeom>
              <a:blipFill>
                <a:blip r:embed="rId4"/>
                <a:stretch>
                  <a:fillRect l="-194" t="-10256" b="-20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9588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9CD72-00CF-0626-8903-8475EBD4255C}"/>
              </a:ext>
            </a:extLst>
          </p:cNvPr>
          <p:cNvSpPr>
            <a:spLocks noGrp="1"/>
          </p:cNvSpPr>
          <p:nvPr>
            <p:ph type="title"/>
          </p:nvPr>
        </p:nvSpPr>
        <p:spPr/>
        <p:txBody>
          <a:bodyPr/>
          <a:lstStyle/>
          <a:p>
            <a:r>
              <a:rPr lang="en" altLang="zh-CN" dirty="0">
                <a:effectLst/>
                <a:latin typeface="Helvetica" pitchFamily="2" charset="0"/>
              </a:rPr>
              <a:t>Classical MDS Theory (</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4" name="内容占位符 3">
            <a:extLst>
              <a:ext uri="{FF2B5EF4-FFF2-40B4-BE49-F238E27FC236}">
                <a16:creationId xmlns:a16="http://schemas.microsoft.com/office/drawing/2014/main" id="{E2C201F1-ACC2-4C47-B071-525FA070EB34}"/>
              </a:ext>
            </a:extLst>
          </p:cNvPr>
          <p:cNvPicPr>
            <a:picLocks noGrp="1" noChangeAspect="1"/>
          </p:cNvPicPr>
          <p:nvPr>
            <p:ph idx="1"/>
          </p:nvPr>
        </p:nvPicPr>
        <p:blipFill>
          <a:blip r:embed="rId2"/>
          <a:stretch>
            <a:fillRect/>
          </a:stretch>
        </p:blipFill>
        <p:spPr>
          <a:xfrm>
            <a:off x="774700" y="1162050"/>
            <a:ext cx="10642600" cy="5067300"/>
          </a:xfrm>
          <a:prstGeom prst="rect">
            <a:avLst/>
          </a:prstGeom>
        </p:spPr>
      </p:pic>
    </p:spTree>
    <p:extLst>
      <p:ext uri="{BB962C8B-B14F-4D97-AF65-F5344CB8AC3E}">
        <p14:creationId xmlns:p14="http://schemas.microsoft.com/office/powerpoint/2010/main" val="3268484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66D16-36A1-A3E7-E45A-CB29BD7EC64D}"/>
              </a:ext>
            </a:extLst>
          </p:cNvPr>
          <p:cNvSpPr>
            <a:spLocks noGrp="1"/>
          </p:cNvSpPr>
          <p:nvPr>
            <p:ph type="title"/>
          </p:nvPr>
        </p:nvSpPr>
        <p:spPr/>
        <p:txBody>
          <a:bodyPr/>
          <a:lstStyle/>
          <a:p>
            <a:r>
              <a:rPr lang="en" altLang="zh-CN" dirty="0">
                <a:effectLst/>
                <a:latin typeface="Helvetica" pitchFamily="2" charset="0"/>
              </a:rPr>
              <a:t>Classical MDS Algorithm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601C8F-E73A-9826-847C-50A26AD9FEA2}"/>
                  </a:ext>
                </a:extLst>
              </p:cNvPr>
              <p:cNvSpPr>
                <a:spLocks noGrp="1"/>
              </p:cNvSpPr>
              <p:nvPr>
                <p:ph idx="1"/>
              </p:nvPr>
            </p:nvSpPr>
            <p:spPr/>
            <p:txBody>
              <a:bodyPr/>
              <a:lstStyle/>
              <a:p>
                <a:r>
                  <a:rPr kumimoji="1" lang="en-US" altLang="zh-CN" dirty="0"/>
                  <a:t>Input: </a:t>
                </a:r>
                <a14:m>
                  <m:oMath xmlns:m="http://schemas.openxmlformats.org/officeDocument/2006/math">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ℝ</m:t>
                        </m:r>
                      </m:e>
                      <m:sup>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sup>
                    </m:sSup>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𝑤h𝑒𝑟𝑒</m:t>
                    </m:r>
                    <m:r>
                      <a:rPr kumimoji="1" lang="en-US" altLang="zh-CN" b="0" i="1" smtClean="0">
                        <a:latin typeface="Cambria Math" panose="02040503050406030204" pitchFamily="18" charset="0"/>
                        <a:ea typeface="Cambria Math" panose="02040503050406030204" pitchFamily="18" charset="0"/>
                      </a:rPr>
                      <m: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𝑖𝑗</m:t>
                        </m:r>
                      </m:sub>
                    </m:sSub>
                  </m:oMath>
                </a14:m>
                <a:r>
                  <a:rPr kumimoji="1" lang="en-US" altLang="zh-CN" dirty="0"/>
                  <a:t> is the distance between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oMath>
                </a14:m>
                <a:r>
                  <a:rPr kumimoji="1" lang="en-US" altLang="zh-CN" dirty="0"/>
                  <a:t> and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𝑗</m:t>
                        </m:r>
                      </m:sub>
                    </m:sSub>
                  </m:oMath>
                </a14:m>
                <a:r>
                  <a:rPr kumimoji="1" lang="en-US" altLang="zh-CN" dirty="0"/>
                  <a:t>; Low dimension </a:t>
                </a:r>
                <a14:m>
                  <m:oMath xmlns:m="http://schemas.openxmlformats.org/officeDocument/2006/math">
                    <m:r>
                      <a:rPr kumimoji="1" lang="en-US" altLang="zh-CN" b="0" i="1" smtClean="0">
                        <a:latin typeface="Cambria Math" panose="02040503050406030204" pitchFamily="18" charset="0"/>
                      </a:rPr>
                      <m:t>𝑝</m:t>
                    </m:r>
                  </m:oMath>
                </a14:m>
                <a:endParaRPr kumimoji="1" lang="en-US" altLang="zh-CN" dirty="0"/>
              </a:p>
              <a:p>
                <a:r>
                  <a:rPr kumimoji="1" lang="en-US" altLang="zh-CN" dirty="0"/>
                  <a:t>Process:</a:t>
                </a:r>
              </a:p>
              <a:p>
                <a:pPr lvl="1"/>
                <a:r>
                  <a:rPr kumimoji="1" lang="en-US" altLang="zh-CN" b="0" dirty="0"/>
                  <a:t>Compute to get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sub>
                      <m:sup>
                        <m:r>
                          <a:rPr kumimoji="1" lang="en-US" altLang="zh-CN" b="0" i="1" smtClean="0">
                            <a:latin typeface="Cambria Math" panose="02040503050406030204" pitchFamily="18" charset="0"/>
                          </a:rPr>
                          <m:t>2</m:t>
                        </m:r>
                      </m:sup>
                    </m:sSubSup>
                  </m:oMath>
                </a14:m>
                <a:r>
                  <a:rPr kumimoji="1" lang="en-US" altLang="zh-CN" dirty="0"/>
                  <a:t>,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𝑑</m:t>
                        </m:r>
                      </m:e>
                      <m:sub>
                        <m:r>
                          <a:rPr kumimoji="1" lang="en-US" altLang="zh-CN" i="1">
                            <a:latin typeface="Cambria Math" panose="02040503050406030204" pitchFamily="18" charset="0"/>
                          </a:rPr>
                          <m:t>⋅</m:t>
                        </m:r>
                        <m:r>
                          <a:rPr kumimoji="1" lang="en-US" altLang="zh-CN" b="0" i="1" smtClean="0">
                            <a:latin typeface="Cambria Math" panose="02040503050406030204" pitchFamily="18" charset="0"/>
                          </a:rPr>
                          <m:t>𝑗</m:t>
                        </m:r>
                      </m:sub>
                      <m:sup>
                        <m:r>
                          <a:rPr kumimoji="1" lang="en-US" altLang="zh-CN" i="1">
                            <a:latin typeface="Cambria Math" panose="02040503050406030204" pitchFamily="18" charset="0"/>
                          </a:rPr>
                          <m:t>2</m:t>
                        </m:r>
                      </m:sup>
                    </m:sSubSup>
                  </m:oMath>
                </a14:m>
                <a:r>
                  <a:rPr kumimoji="1" lang="en-US" altLang="zh-CN" dirty="0"/>
                  <a:t>, and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𝑑</m:t>
                        </m:r>
                      </m:e>
                      <m:sub>
                        <m:r>
                          <a:rPr kumimoji="1" lang="en-US" altLang="zh-CN" b="0" i="1" smtClean="0">
                            <a:latin typeface="Cambria Math" panose="02040503050406030204" pitchFamily="18" charset="0"/>
                          </a:rPr>
                          <m:t>⋅</m:t>
                        </m:r>
                        <m:r>
                          <a:rPr kumimoji="1" lang="en-US" altLang="zh-CN" i="1">
                            <a:latin typeface="Cambria Math" panose="02040503050406030204" pitchFamily="18" charset="0"/>
                          </a:rPr>
                          <m:t>⋅</m:t>
                        </m:r>
                      </m:sub>
                      <m:sup>
                        <m:r>
                          <a:rPr kumimoji="1" lang="en-US" altLang="zh-CN" i="1">
                            <a:latin typeface="Cambria Math" panose="02040503050406030204" pitchFamily="18" charset="0"/>
                          </a:rPr>
                          <m:t>2</m:t>
                        </m:r>
                      </m:sup>
                    </m:sSubSup>
                  </m:oMath>
                </a14:m>
                <a:r>
                  <a:rPr kumimoji="1" lang="en-US" altLang="zh-CN" dirty="0"/>
                  <a:t>; Finally get the matrix </a:t>
                </a:r>
                <a14:m>
                  <m:oMath xmlns:m="http://schemas.openxmlformats.org/officeDocument/2006/math">
                    <m:r>
                      <a:rPr kumimoji="1" lang="en-US" altLang="zh-CN" b="0" i="1" smtClean="0">
                        <a:latin typeface="Cambria Math" panose="02040503050406030204" pitchFamily="18" charset="0"/>
                      </a:rPr>
                      <m:t>𝐵</m:t>
                    </m:r>
                  </m:oMath>
                </a14:m>
                <a:r>
                  <a:rPr kumimoji="1" lang="en-US" altLang="zh-CN" dirty="0"/>
                  <a:t>;</a:t>
                </a:r>
              </a:p>
              <a:p>
                <a:pPr lvl="1"/>
                <a:r>
                  <a:rPr kumimoji="1" lang="en-US" altLang="zh-CN" dirty="0"/>
                  <a:t>Eigenvalue decomposition to </a:t>
                </a:r>
                <a14:m>
                  <m:oMath xmlns:m="http://schemas.openxmlformats.org/officeDocument/2006/math">
                    <m:r>
                      <a:rPr kumimoji="1" lang="en-US" altLang="zh-CN" b="0" i="1" smtClean="0">
                        <a:latin typeface="Cambria Math" panose="02040503050406030204" pitchFamily="18" charset="0"/>
                      </a:rPr>
                      <m:t>𝐵</m:t>
                    </m:r>
                  </m:oMath>
                </a14:m>
                <a:r>
                  <a:rPr kumimoji="1" lang="en-US" altLang="zh-CN" dirty="0"/>
                  <a:t>;</a:t>
                </a:r>
              </a:p>
              <a:p>
                <a:pPr lvl="1"/>
                <a14:m>
                  <m:oMath xmlns:m="http://schemas.openxmlformats.org/officeDocument/2006/math">
                    <m:sSub>
                      <m:sSubPr>
                        <m:ctrlPr>
                          <a:rPr lang="en-US" altLang="zh-CN" sz="2800" b="0" i="1" smtClean="0">
                            <a:latin typeface="Cambria Math" panose="02040503050406030204" pitchFamily="18" charset="0"/>
                            <a:ea typeface="Cambria Math" panose="02040503050406030204" pitchFamily="18" charset="0"/>
                          </a:rPr>
                        </m:ctrlPr>
                      </m:sSubPr>
                      <m:e>
                        <m:r>
                          <m:rPr>
                            <m:sty m:val="p"/>
                          </m:rPr>
                          <a:rPr lang="el-GR" altLang="zh-CN" sz="2800" i="1" smtClean="0">
                            <a:latin typeface="Cambria Math" panose="02040503050406030204" pitchFamily="18" charset="0"/>
                            <a:ea typeface="Cambria Math" panose="02040503050406030204" pitchFamily="18" charset="0"/>
                          </a:rPr>
                          <m:t>Λ</m:t>
                        </m:r>
                      </m:e>
                      <m:sub>
                        <m:r>
                          <a:rPr lang="en-US" altLang="zh-CN" sz="2800" b="0" i="1" smtClean="0">
                            <a:latin typeface="Cambria Math" panose="02040503050406030204" pitchFamily="18" charset="0"/>
                            <a:ea typeface="Cambria Math" panose="02040503050406030204" pitchFamily="18" charset="0"/>
                          </a:rPr>
                          <m:t>𝑝</m:t>
                        </m:r>
                      </m:sub>
                    </m:sSub>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𝑑𝑖𝑎𝑔</m:t>
                    </m:r>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𝜆</m:t>
                        </m:r>
                      </m:e>
                      <m:sub>
                        <m:r>
                          <a:rPr lang="en-US" altLang="zh-CN" sz="2800" b="0" i="1" smtClean="0">
                            <a:latin typeface="Cambria Math" panose="02040503050406030204" pitchFamily="18" charset="0"/>
                            <a:ea typeface="Cambria Math" panose="02040503050406030204" pitchFamily="18" charset="0"/>
                          </a:rPr>
                          <m:t>1</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𝜆</m:t>
                        </m:r>
                      </m:e>
                      <m:sub>
                        <m:r>
                          <a:rPr lang="en-US" altLang="zh-CN" sz="2800" b="0" i="1" smtClean="0">
                            <a:latin typeface="Cambria Math" panose="02040503050406030204" pitchFamily="18" charset="0"/>
                            <a:ea typeface="Cambria Math" panose="02040503050406030204" pitchFamily="18" charset="0"/>
                          </a:rPr>
                          <m:t>𝑝</m:t>
                        </m:r>
                      </m:sub>
                    </m:sSub>
                    <m:r>
                      <a:rPr lang="en-US" altLang="zh-CN" sz="2800" b="0" i="1" smtClean="0">
                        <a:latin typeface="Cambria Math" panose="02040503050406030204" pitchFamily="18" charset="0"/>
                        <a:ea typeface="Cambria Math" panose="02040503050406030204" pitchFamily="18" charset="0"/>
                      </a:rPr>
                      <m:t>)</m:t>
                    </m:r>
                  </m:oMath>
                </a14:m>
                <a:r>
                  <a:rPr kumimoji="1" lang="en-US" altLang="zh-CN" dirty="0"/>
                  <a:t> is the maximum </a:t>
                </a: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kumimoji="1" lang="en-US" altLang="zh-CN" dirty="0"/>
                  <a:t> eigenvalues and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𝑉</m:t>
                        </m:r>
                      </m:e>
                      <m:sub>
                        <m:r>
                          <a:rPr kumimoji="1" lang="en-US" altLang="zh-CN" b="0" i="1" smtClean="0">
                            <a:latin typeface="Cambria Math" panose="02040503050406030204" pitchFamily="18" charset="0"/>
                          </a:rPr>
                          <m:t>𝑝</m:t>
                        </m:r>
                      </m:sub>
                    </m:sSub>
                  </m:oMath>
                </a14:m>
                <a:r>
                  <a:rPr kumimoji="1" lang="en-US" altLang="zh-CN" dirty="0"/>
                  <a:t> is the corresponding matrix of eigenvectors;</a:t>
                </a:r>
              </a:p>
              <a:p>
                <a:r>
                  <a:rPr kumimoji="1" lang="en-US" altLang="zh-CN" dirty="0"/>
                  <a:t>Output: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𝑝</m:t>
                        </m:r>
                      </m:sub>
                    </m:sSub>
                    <m:r>
                      <a:rPr kumimoji="1" lang="en-US" altLang="zh-CN" b="0" i="1" smtClean="0">
                        <a:latin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𝑝</m:t>
                        </m:r>
                      </m:sub>
                      <m:sup>
                        <m:r>
                          <a:rPr lang="en-US" altLang="zh-CN" b="0" i="1" smtClean="0">
                            <a:latin typeface="Cambria Math" panose="02040503050406030204" pitchFamily="18" charset="0"/>
                            <a:ea typeface="Cambria Math" panose="02040503050406030204" pitchFamily="18" charset="0"/>
                          </a:rPr>
                          <m:t>1/2</m:t>
                        </m:r>
                      </m:sup>
                    </m:sSubSup>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𝑝</m:t>
                        </m:r>
                      </m:sub>
                      <m:sup>
                        <m:r>
                          <a:rPr lang="en-US" altLang="zh-CN" b="0" i="1" smtClean="0">
                            <a:latin typeface="Cambria Math" panose="02040503050406030204" pitchFamily="18" charset="0"/>
                            <a:ea typeface="Cambria Math" panose="02040503050406030204" pitchFamily="18" charset="0"/>
                          </a:rPr>
                          <m:t>𝑇</m:t>
                        </m:r>
                      </m:sup>
                    </m:sSubSup>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ℝ</m:t>
                        </m:r>
                      </m:e>
                      <m:sup>
                        <m:r>
                          <a:rPr kumimoji="1" lang="en-US" altLang="zh-CN" b="0" i="1" smtClean="0">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𝑛</m:t>
                        </m:r>
                      </m:sup>
                    </m:sSup>
                  </m:oMath>
                </a14:m>
                <a:endParaRPr kumimoji="1" lang="zh-CN" altLang="en-US" dirty="0"/>
              </a:p>
            </p:txBody>
          </p:sp>
        </mc:Choice>
        <mc:Fallback xmlns="">
          <p:sp>
            <p:nvSpPr>
              <p:cNvPr id="3" name="内容占位符 2">
                <a:extLst>
                  <a:ext uri="{FF2B5EF4-FFF2-40B4-BE49-F238E27FC236}">
                    <a16:creationId xmlns:a16="http://schemas.microsoft.com/office/drawing/2014/main" id="{AB601C8F-E73A-9826-847C-50A26AD9FEA2}"/>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79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E2945-B196-DADC-B982-97C458134A7B}"/>
              </a:ext>
            </a:extLst>
          </p:cNvPr>
          <p:cNvSpPr>
            <a:spLocks noGrp="1"/>
          </p:cNvSpPr>
          <p:nvPr>
            <p:ph type="title"/>
          </p:nvPr>
        </p:nvSpPr>
        <p:spPr/>
        <p:txBody>
          <a:bodyPr/>
          <a:lstStyle/>
          <a:p>
            <a:r>
              <a:rPr lang="en" altLang="zh-CN" dirty="0">
                <a:effectLst/>
                <a:latin typeface="Helvetica" pitchFamily="2" charset="0"/>
              </a:rPr>
              <a:t>Classical MDS Theory (</a:t>
            </a:r>
            <a:r>
              <a:rPr lang="en" altLang="zh-CN" dirty="0" err="1">
                <a:effectLst/>
                <a:latin typeface="Helvetica" pitchFamily="2" charset="0"/>
              </a:rPr>
              <a:t>Con’t</a:t>
            </a:r>
            <a:r>
              <a:rPr lang="en" altLang="zh-CN" dirty="0">
                <a:effectLst/>
                <a:latin typeface="Helvetica" pitchFamily="2" charset="0"/>
              </a:rPr>
              <a:t>)</a:t>
            </a:r>
            <a:endParaRPr kumimoji="1" lang="zh-CN" altLang="en-US" dirty="0"/>
          </a:p>
        </p:txBody>
      </p:sp>
      <p:pic>
        <p:nvPicPr>
          <p:cNvPr id="4" name="内容占位符 3">
            <a:extLst>
              <a:ext uri="{FF2B5EF4-FFF2-40B4-BE49-F238E27FC236}">
                <a16:creationId xmlns:a16="http://schemas.microsoft.com/office/drawing/2014/main" id="{4B012A5D-632C-17EC-9535-DA2645FF2DF0}"/>
              </a:ext>
            </a:extLst>
          </p:cNvPr>
          <p:cNvPicPr>
            <a:picLocks noGrp="1" noChangeAspect="1"/>
          </p:cNvPicPr>
          <p:nvPr>
            <p:ph idx="1"/>
          </p:nvPr>
        </p:nvPicPr>
        <p:blipFill>
          <a:blip r:embed="rId2"/>
          <a:stretch>
            <a:fillRect/>
          </a:stretch>
        </p:blipFill>
        <p:spPr>
          <a:xfrm>
            <a:off x="1085850" y="1092200"/>
            <a:ext cx="10020300" cy="5207000"/>
          </a:xfrm>
          <a:prstGeom prst="rect">
            <a:avLst/>
          </a:prstGeom>
        </p:spPr>
      </p:pic>
    </p:spTree>
    <p:extLst>
      <p:ext uri="{BB962C8B-B14F-4D97-AF65-F5344CB8AC3E}">
        <p14:creationId xmlns:p14="http://schemas.microsoft.com/office/powerpoint/2010/main" val="3413245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2996</TotalTime>
  <Words>7752</Words>
  <Application>Microsoft Macintosh PowerPoint</Application>
  <PresentationFormat>宽屏</PresentationFormat>
  <Paragraphs>848</Paragraphs>
  <Slides>166</Slides>
  <Notes>53</Notes>
  <HiddenSlides>10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166</vt:i4>
      </vt:variant>
    </vt:vector>
  </HeadingPairs>
  <TitlesOfParts>
    <vt:vector size="183" baseType="lpstr">
      <vt:lpstr>华文楷体</vt:lpstr>
      <vt:lpstr>宋体</vt:lpstr>
      <vt:lpstr>D-DINExp</vt:lpstr>
      <vt:lpstr>KaTeX_Main</vt:lpstr>
      <vt:lpstr>KaTeX_Math</vt:lpstr>
      <vt:lpstr>Arial</vt:lpstr>
      <vt:lpstr>Book Antiqua</vt:lpstr>
      <vt:lpstr>Calibri</vt:lpstr>
      <vt:lpstr>Cambria Math</vt:lpstr>
      <vt:lpstr>Helvetica</vt:lpstr>
      <vt:lpstr>Monotype Corsiva</vt:lpstr>
      <vt:lpstr>Symbol</vt:lpstr>
      <vt:lpstr>Times New Roman</vt:lpstr>
      <vt:lpstr>Wingdings</vt:lpstr>
      <vt:lpstr>Wingdings 3</vt:lpstr>
      <vt:lpstr>my</vt:lpstr>
      <vt:lpstr>Equation</vt:lpstr>
      <vt:lpstr>PowerPoint 演示文稿</vt:lpstr>
      <vt:lpstr>Chapter 8: Dimensionality Reduction</vt:lpstr>
      <vt:lpstr>Outline</vt:lpstr>
      <vt:lpstr>Chapter 8.1: Principal Component Analysis </vt:lpstr>
      <vt:lpstr>Motivation</vt:lpstr>
      <vt:lpstr>Motivation</vt:lpstr>
      <vt:lpstr>Motivation</vt:lpstr>
      <vt:lpstr>Problem Statement</vt:lpstr>
      <vt:lpstr>The Solutions</vt:lpstr>
      <vt:lpstr>Computations</vt:lpstr>
      <vt:lpstr>PCA: One Dimension</vt:lpstr>
      <vt:lpstr>PCA: From One Dimension to Multi Dimension</vt:lpstr>
      <vt:lpstr>Principal Component Analysis (PCA)</vt:lpstr>
      <vt:lpstr>Principal Component Analysis (PCA)</vt:lpstr>
      <vt:lpstr>Principal Component Analysis (PCA)</vt:lpstr>
      <vt:lpstr>Principal Component Analysis (PCA)</vt:lpstr>
      <vt:lpstr>Principal Component Analysis (PCA)</vt:lpstr>
      <vt:lpstr>PCA Algorithm</vt:lpstr>
      <vt:lpstr>PCA Algorithm（cont.）</vt:lpstr>
      <vt:lpstr>PCA Algorithm（cont.）</vt:lpstr>
      <vt:lpstr>Principal Component Analysis (PCA)</vt:lpstr>
      <vt:lpstr>Principal Component Analysis (PCA)</vt:lpstr>
      <vt:lpstr>Principal Component Analysis (PCA)</vt:lpstr>
      <vt:lpstr>Principal Component Analysis (PCA)</vt:lpstr>
      <vt:lpstr>An Example for Computations</vt:lpstr>
      <vt:lpstr>Results of Principal Projection</vt:lpstr>
      <vt:lpstr>Principal Component Analysis (PCA)</vt:lpstr>
      <vt:lpstr>PAC: An example of EigenFaces</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Chapter 8.2: Linear Discriminant Analysis</vt:lpstr>
      <vt:lpstr>Motivation</vt:lpstr>
      <vt:lpstr>Fundamentals of LDA</vt:lpstr>
      <vt:lpstr>Fundamentals of LDA</vt:lpstr>
      <vt:lpstr>Fisher’s Discriminant Ratio</vt:lpstr>
      <vt:lpstr>Fisher’s Discriminant Ratio</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Chapter 8.3: Nonnegative Matrix Factorization</vt:lpstr>
      <vt:lpstr>Motivation</vt:lpstr>
      <vt:lpstr>Introduction</vt:lpstr>
      <vt:lpstr>Comparison:</vt:lpstr>
      <vt:lpstr>Cost Function</vt:lpstr>
      <vt:lpstr>Objective</vt:lpstr>
      <vt:lpstr>Multiplicative update rules</vt:lpstr>
      <vt:lpstr>Implementation of NMF</vt:lpstr>
      <vt:lpstr>Network model of NMF</vt:lpstr>
      <vt:lpstr>Semantic analysis of text doc. using NMF</vt:lpstr>
      <vt:lpstr>Semantic analysis of text doc. using NMF (cont’d)</vt:lpstr>
      <vt:lpstr>Limitation of NMF</vt:lpstr>
      <vt:lpstr>Chapter 8.4: Multi-Dimensional Scaling </vt:lpstr>
      <vt:lpstr>Dimensionality reduction</vt:lpstr>
      <vt:lpstr>Dimensionality reduction</vt:lpstr>
      <vt:lpstr>Dimensionality reduction: Some Assumptions</vt:lpstr>
      <vt:lpstr>The basic idea of non-parametric dimensionality reduction</vt:lpstr>
      <vt:lpstr>Multi-Dimensional Scaling (MDS)</vt:lpstr>
      <vt:lpstr>Distance, dissimilarity and similarity</vt:lpstr>
      <vt:lpstr>Euclidean and Non-Euclidean Distance</vt:lpstr>
      <vt:lpstr>Non-Euclidean Distance</vt:lpstr>
      <vt:lpstr>Classical MDS Theory</vt:lpstr>
      <vt:lpstr>Classical MDS Theory (Con’t)</vt:lpstr>
      <vt:lpstr>Classical MDS Theory (Con’t)</vt:lpstr>
      <vt:lpstr>Classical MDS Theory (Con’t)</vt:lpstr>
      <vt:lpstr>Classical MDS Theory (Con’t)</vt:lpstr>
      <vt:lpstr>Classical MDS Algorithm</vt:lpstr>
      <vt:lpstr>Classical MDS Theory (Con’t)</vt:lpstr>
      <vt:lpstr>Distance Scaling</vt:lpstr>
      <vt:lpstr>Metric MDS</vt:lpstr>
      <vt:lpstr>Metric MDS (Con’t)</vt:lpstr>
      <vt:lpstr>cMDS vs. Sammon Mapping</vt:lpstr>
      <vt:lpstr>Non-metric MDS</vt:lpstr>
      <vt:lpstr>Kruskal’s Non-metric MDS</vt:lpstr>
      <vt:lpstr>Chapter 8.5: Manifold Embedding</vt:lpstr>
      <vt:lpstr>Intrinsic Low Dimensional Space</vt:lpstr>
      <vt:lpstr>Manifold Learning</vt:lpstr>
      <vt:lpstr>Isomap: Local MDS without local optima</vt:lpstr>
      <vt:lpstr>Isometric Mapping (Isomap)</vt:lpstr>
      <vt:lpstr>Isometric Feature Mapping (Isomap)</vt:lpstr>
      <vt:lpstr>How Isomap measures intrinsic distances</vt:lpstr>
      <vt:lpstr>Approximating Geodesic Distances</vt:lpstr>
      <vt:lpstr>Isomap Algorithm</vt:lpstr>
      <vt:lpstr>Isomap Algorithm</vt:lpstr>
      <vt:lpstr>Isomap Output</vt:lpstr>
      <vt:lpstr>Summary on Isomap Algorithm</vt:lpstr>
      <vt:lpstr>Using Isomap to discover the intrinsic manifold in a set of face images</vt:lpstr>
      <vt:lpstr>PowerPoint 演示文稿</vt:lpstr>
      <vt:lpstr>Chapter 8.6: Locally Linear Embedding</vt:lpstr>
      <vt:lpstr>Maps that preserve local geometry</vt:lpstr>
      <vt:lpstr>Finding the optimal weights</vt:lpstr>
      <vt:lpstr>A sensible but inefficient way to use the local weights</vt:lpstr>
      <vt:lpstr>Locally Linear Embedding (LLM)</vt:lpstr>
      <vt:lpstr>Locally Linear Embedding (LLM)</vt:lpstr>
      <vt:lpstr>The convex optimization</vt:lpstr>
      <vt:lpstr>The collapse problem</vt:lpstr>
      <vt:lpstr>Failure modes of LLE</vt:lpstr>
      <vt:lpstr>A typical embedding found by LLE</vt:lpstr>
      <vt:lpstr>A comment on LLE</vt:lpstr>
      <vt:lpstr>A probabilistic version of local MDS</vt:lpstr>
      <vt:lpstr>Stochastic Neighbor Embedding (SNE)</vt:lpstr>
      <vt:lpstr>A probabilistic local method</vt:lpstr>
      <vt:lpstr>Throwing away the raw data</vt:lpstr>
      <vt:lpstr>Evaluating an arrangement of the data in a low-D space</vt:lpstr>
      <vt:lpstr>The cost function for a low-dimensional representation</vt:lpstr>
      <vt:lpstr>The forces acting on the low-dimensional points</vt:lpstr>
      <vt:lpstr>PowerPoint 演示文稿</vt:lpstr>
      <vt:lpstr>Picking the radius of the Gaussian that is used to compute the p’s</vt:lpstr>
      <vt:lpstr>Symmetric SNE</vt:lpstr>
      <vt:lpstr>Computing the p’s for symmetric SNE</vt:lpstr>
      <vt:lpstr>Turning conditional probabilities into pairwise probabilities</vt:lpstr>
      <vt:lpstr>Evaluating an arrangement of the points in the low-D space</vt:lpstr>
      <vt:lpstr>The cost function for a low-dimensional representation</vt:lpstr>
      <vt:lpstr>The forces acting on the low-dimensional points</vt:lpstr>
      <vt:lpstr>PowerPoint 演示文稿</vt:lpstr>
      <vt:lpstr>Optimization methods for SNE</vt:lpstr>
      <vt:lpstr>Optimization hacks</vt:lpstr>
      <vt:lpstr>t-SNE</vt:lpstr>
      <vt:lpstr>Locally Linear Embedding (LLE)</vt:lpstr>
      <vt:lpstr>Locally Linear Embedding (LLE)</vt:lpstr>
      <vt:lpstr>Locally Linear Embedding (LLE)</vt:lpstr>
      <vt:lpstr>Laplacian Eigenmaps</vt:lpstr>
      <vt:lpstr>Laplacian Eigenmaps</vt:lpstr>
      <vt:lpstr>Laplacian Eigenmaps</vt:lpstr>
      <vt:lpstr>T-distributed Stochastic Neighbor Embedding (t-SNE)</vt:lpstr>
      <vt:lpstr>t-SNE</vt:lpstr>
      <vt:lpstr>t-SNE –Similarity Measure </vt:lpstr>
      <vt:lpstr>t-SNE</vt:lpstr>
      <vt:lpstr>Two other state-of-the-art dimensionality reduction methods on the 6000 MNIST digits</vt:lpstr>
      <vt:lpstr>t-SNE on the 6000 MNIST digits</vt:lpstr>
      <vt:lpstr>The COIL20 dataset</vt:lpstr>
      <vt:lpstr>Isomap &amp; LLE for COIL20 dataset</vt:lpstr>
      <vt:lpstr>t-SNE for COIL20 dataset</vt:lpstr>
      <vt:lpstr>Using t-SNE to see what you are thinking</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a27077</cp:lastModifiedBy>
  <cp:revision>2247</cp:revision>
  <dcterms:created xsi:type="dcterms:W3CDTF">2024-09-23T16:05:07Z</dcterms:created>
  <dcterms:modified xsi:type="dcterms:W3CDTF">2025-11-30T15:22:44Z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4587EE3C619563E0FCCDEF6631C46131_42</vt:lpwstr>
  </property>
  <property fmtid="{D5CDD505-2E9C-101B-9397-08002B2CF9AE}" pid="3" name="KSOProductBuildVer">
    <vt:lpwstr>1033-6.8.2.8850</vt:lpwstr>
  </property>
</Properties>
</file>